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257" r:id="rId3"/>
    <p:sldId id="258" r:id="rId4"/>
    <p:sldId id="295" r:id="rId5"/>
    <p:sldId id="296" r:id="rId6"/>
    <p:sldId id="269" r:id="rId7"/>
    <p:sldId id="259" r:id="rId8"/>
    <p:sldId id="309" r:id="rId9"/>
    <p:sldId id="271" r:id="rId10"/>
    <p:sldId id="312" r:id="rId11"/>
    <p:sldId id="291" r:id="rId12"/>
    <p:sldId id="316" r:id="rId13"/>
    <p:sldId id="310" r:id="rId14"/>
    <p:sldId id="313" r:id="rId15"/>
    <p:sldId id="297" r:id="rId16"/>
    <p:sldId id="298" r:id="rId17"/>
    <p:sldId id="272" r:id="rId18"/>
    <p:sldId id="273" r:id="rId19"/>
    <p:sldId id="274" r:id="rId20"/>
    <p:sldId id="276" r:id="rId21"/>
    <p:sldId id="278" r:id="rId22"/>
    <p:sldId id="284" r:id="rId23"/>
    <p:sldId id="314" r:id="rId24"/>
    <p:sldId id="285" r:id="rId25"/>
    <p:sldId id="317" r:id="rId26"/>
    <p:sldId id="308" r:id="rId27"/>
    <p:sldId id="306" r:id="rId28"/>
    <p:sldId id="307" r:id="rId29"/>
    <p:sldId id="292" r:id="rId30"/>
    <p:sldId id="311" r:id="rId31"/>
    <p:sldId id="300" r:id="rId32"/>
    <p:sldId id="301" r:id="rId33"/>
    <p:sldId id="302" r:id="rId34"/>
    <p:sldId id="318" r:id="rId35"/>
    <p:sldId id="264" r:id="rId36"/>
    <p:sldId id="319" r:id="rId37"/>
    <p:sldId id="288"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varScale="1">
        <p:scale>
          <a:sx n="82" d="100"/>
          <a:sy n="82"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F00B3D-5CA7-482B-942D-463DBF9CE6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4279D6A-E858-4E4E-ACC4-531BAAA6F0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2A07CD-E633-4BB5-A60C-311171410CCD}" type="datetimeFigureOut">
              <a:rPr lang="en-US" smtClean="0"/>
              <a:t>5/7/2024</a:t>
            </a:fld>
            <a:endParaRPr lang="en-US"/>
          </a:p>
        </p:txBody>
      </p:sp>
      <p:sp>
        <p:nvSpPr>
          <p:cNvPr id="4" name="Footer Placeholder 3">
            <a:extLst>
              <a:ext uri="{FF2B5EF4-FFF2-40B4-BE49-F238E27FC236}">
                <a16:creationId xmlns:a16="http://schemas.microsoft.com/office/drawing/2014/main" id="{AEFAA208-C4D6-462A-9E51-B300C0FFA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8E25A16-A7C9-4ACB-B1D4-9C68729804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4D5C4E-1D6C-4481-B497-5DD86B18F0EA}" type="slidenum">
              <a:rPr lang="en-US" smtClean="0"/>
              <a:t>‹#›</a:t>
            </a:fld>
            <a:endParaRPr lang="en-US"/>
          </a:p>
        </p:txBody>
      </p:sp>
    </p:spTree>
    <p:extLst>
      <p:ext uri="{BB962C8B-B14F-4D97-AF65-F5344CB8AC3E}">
        <p14:creationId xmlns:p14="http://schemas.microsoft.com/office/powerpoint/2010/main" val="65941573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6T16:19:15.2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1,'4'0,"7"0,4 0,6 0,2 0,8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6T16:23:33.94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6T16:23:34.4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6T16:23:34.8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8F5A8-BB16-458D-BBEB-5B2A1D830EB8}"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4A8FE-4A46-4518-B2FF-0480FD38F9B4}" type="slidenum">
              <a:rPr lang="en-US" smtClean="0"/>
              <a:t>‹#›</a:t>
            </a:fld>
            <a:endParaRPr lang="en-US"/>
          </a:p>
        </p:txBody>
      </p:sp>
    </p:spTree>
    <p:extLst>
      <p:ext uri="{BB962C8B-B14F-4D97-AF65-F5344CB8AC3E}">
        <p14:creationId xmlns:p14="http://schemas.microsoft.com/office/powerpoint/2010/main" val="267848344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the Data: Read the CSV file into your program or environment. Libraries like Pandas in Python are commonly used for this purpose.</a:t>
            </a:r>
          </a:p>
          <a:p>
            <a:r>
              <a:rPr lang="en-US" dirty="0"/>
              <a:t>Preprocess the Data: Clean the data, handle missing values, encode categorical variables if needed, and scale/normalize numerical features.</a:t>
            </a:r>
          </a:p>
          <a:p>
            <a:r>
              <a:rPr lang="en-US" dirty="0"/>
              <a:t>Split the Data: Divide the dataset into training and testing sets to evaluate the model's performance.</a:t>
            </a:r>
          </a:p>
          <a:p>
            <a:r>
              <a:rPr lang="en-US" dirty="0"/>
              <a:t>Choose a Model: Select an appropriate machine learning model based on your problem (e.g., classification, regression) and data characteristics.</a:t>
            </a:r>
          </a:p>
          <a:p>
            <a:r>
              <a:rPr lang="en-US" dirty="0"/>
              <a:t>Train the Model: Fit the chosen model to the training data.</a:t>
            </a:r>
          </a:p>
          <a:p>
            <a:r>
              <a:rPr lang="en-US" dirty="0"/>
              <a:t>Evaluate the Model: Assess the model's performance on the testing data to understand how well it generalizes to unseen data.</a:t>
            </a:r>
          </a:p>
          <a:p>
            <a:r>
              <a:rPr lang="en-US" dirty="0"/>
              <a:t>Tune the Model (Optional): Fine-tune hyperparameters or try different algorithms to improve performance if necessary.</a:t>
            </a:r>
            <a:endParaRPr lang="en-I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A6B4A8FE-4A46-4518-B2FF-0480FD38F9B4}" type="slidenum">
              <a:rPr lang="en-US" smtClean="0"/>
              <a:t>20</a:t>
            </a:fld>
            <a:endParaRPr lang="en-US"/>
          </a:p>
        </p:txBody>
      </p:sp>
    </p:spTree>
    <p:extLst>
      <p:ext uri="{BB962C8B-B14F-4D97-AF65-F5344CB8AC3E}">
        <p14:creationId xmlns:p14="http://schemas.microsoft.com/office/powerpoint/2010/main" val="165361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7FDF-ED99-4527-AA02-FD8D851A57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D8EA13-462B-4D2C-ABD3-0C668250C7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4F68ED-0D99-4A60-8192-41C5628145E8}"/>
              </a:ext>
            </a:extLst>
          </p:cNvPr>
          <p:cNvSpPr>
            <a:spLocks noGrp="1"/>
          </p:cNvSpPr>
          <p:nvPr>
            <p:ph type="dt" sz="half" idx="10"/>
          </p:nvPr>
        </p:nvSpPr>
        <p:spPr/>
        <p:txBody>
          <a:bodyPr/>
          <a:lstStyle/>
          <a:p>
            <a:fld id="{0486DF51-FBC2-4D18-8F94-D49F0BAEF488}" type="datetime1">
              <a:rPr lang="en-US" smtClean="0"/>
              <a:t>5/7/2024</a:t>
            </a:fld>
            <a:endParaRPr lang="en-US"/>
          </a:p>
        </p:txBody>
      </p:sp>
      <p:sp>
        <p:nvSpPr>
          <p:cNvPr id="5" name="Footer Placeholder 4">
            <a:extLst>
              <a:ext uri="{FF2B5EF4-FFF2-40B4-BE49-F238E27FC236}">
                <a16:creationId xmlns:a16="http://schemas.microsoft.com/office/drawing/2014/main" id="{1E5FB518-FC3B-49C1-A883-C9B0EAEE313C}"/>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E0E7C408-5DA0-4ED6-865D-8B82EE121774}"/>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340941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C9E51-3A27-4497-888B-B200278752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901CDA-0B50-4CB4-B2CC-F0E62A13F6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0404C-191F-4302-8F74-D535306B7047}"/>
              </a:ext>
            </a:extLst>
          </p:cNvPr>
          <p:cNvSpPr>
            <a:spLocks noGrp="1"/>
          </p:cNvSpPr>
          <p:nvPr>
            <p:ph type="dt" sz="half" idx="10"/>
          </p:nvPr>
        </p:nvSpPr>
        <p:spPr/>
        <p:txBody>
          <a:bodyPr/>
          <a:lstStyle/>
          <a:p>
            <a:fld id="{D4AF4CA6-274C-414D-B526-2944F1D05713}" type="datetime1">
              <a:rPr lang="en-US" smtClean="0"/>
              <a:t>5/7/2024</a:t>
            </a:fld>
            <a:endParaRPr lang="en-US"/>
          </a:p>
        </p:txBody>
      </p:sp>
      <p:sp>
        <p:nvSpPr>
          <p:cNvPr id="5" name="Footer Placeholder 4">
            <a:extLst>
              <a:ext uri="{FF2B5EF4-FFF2-40B4-BE49-F238E27FC236}">
                <a16:creationId xmlns:a16="http://schemas.microsoft.com/office/drawing/2014/main" id="{F1930CAA-3306-4AC2-88F8-C8965D6DC7BF}"/>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D44A7B04-FCF8-4EE8-B813-B2D43EC9DE77}"/>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212945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81C8C-63F8-4FC1-818A-E451C2628A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00118F-F4A5-4AC6-B5B6-53BD46932B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C78A-9AE6-4E83-84A3-8D7A98A43EC3}"/>
              </a:ext>
            </a:extLst>
          </p:cNvPr>
          <p:cNvSpPr>
            <a:spLocks noGrp="1"/>
          </p:cNvSpPr>
          <p:nvPr>
            <p:ph type="dt" sz="half" idx="10"/>
          </p:nvPr>
        </p:nvSpPr>
        <p:spPr/>
        <p:txBody>
          <a:bodyPr/>
          <a:lstStyle/>
          <a:p>
            <a:fld id="{E4D76846-FA06-47F5-9383-1F2A8ADDAD7B}" type="datetime1">
              <a:rPr lang="en-US" smtClean="0"/>
              <a:t>5/7/2024</a:t>
            </a:fld>
            <a:endParaRPr lang="en-US"/>
          </a:p>
        </p:txBody>
      </p:sp>
      <p:sp>
        <p:nvSpPr>
          <p:cNvPr id="5" name="Footer Placeholder 4">
            <a:extLst>
              <a:ext uri="{FF2B5EF4-FFF2-40B4-BE49-F238E27FC236}">
                <a16:creationId xmlns:a16="http://schemas.microsoft.com/office/drawing/2014/main" id="{54341658-2ECC-4151-8E69-C1B806BE86CF}"/>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437442DF-DCEB-41F0-B0FD-0E8665EF0765}"/>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3162418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C865-3A0F-40A2-90CC-5A8C9064F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5E2291-9F1F-4A6E-A29D-BC248C3B5C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3035C-B7ED-4D3E-89B7-65EE2D446029}"/>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AE49B358-F0BE-40FE-A801-788B01F99074}"/>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520CA2C3-5975-42BE-8319-0DCA4455818E}"/>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1732834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BE75B-1EC7-4B03-B3DD-6305AC359E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C31E6-B9B8-48D7-B72D-2919CEA2A6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A9F77-77D2-4895-9D12-72B98F85B793}"/>
              </a:ext>
            </a:extLst>
          </p:cNvPr>
          <p:cNvSpPr>
            <a:spLocks noGrp="1"/>
          </p:cNvSpPr>
          <p:nvPr>
            <p:ph type="dt" sz="half" idx="10"/>
          </p:nvPr>
        </p:nvSpPr>
        <p:spPr/>
        <p:txBody>
          <a:bodyPr/>
          <a:lstStyle/>
          <a:p>
            <a:fld id="{A5E70406-BDF1-4793-9723-3BED8677BCC7}" type="datetime1">
              <a:rPr lang="en-US" smtClean="0"/>
              <a:t>5/7/2024</a:t>
            </a:fld>
            <a:endParaRPr lang="en-US"/>
          </a:p>
        </p:txBody>
      </p:sp>
      <p:sp>
        <p:nvSpPr>
          <p:cNvPr id="5" name="Footer Placeholder 4">
            <a:extLst>
              <a:ext uri="{FF2B5EF4-FFF2-40B4-BE49-F238E27FC236}">
                <a16:creationId xmlns:a16="http://schemas.microsoft.com/office/drawing/2014/main" id="{B710658B-8FBF-4016-B75E-D1FF535265A1}"/>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4D7AA15D-8B89-4978-8CE1-67F5C9CE765F}"/>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294222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63F3-DCFF-46D6-AB4E-C3000E515B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C897A-4AD1-4EF1-A300-A0A58B2106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198843-691A-4F63-845B-A5708367EC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BBB32B-C699-45D2-8472-A30D923AA989}"/>
              </a:ext>
            </a:extLst>
          </p:cNvPr>
          <p:cNvSpPr>
            <a:spLocks noGrp="1"/>
          </p:cNvSpPr>
          <p:nvPr>
            <p:ph type="dt" sz="half" idx="10"/>
          </p:nvPr>
        </p:nvSpPr>
        <p:spPr/>
        <p:txBody>
          <a:bodyPr/>
          <a:lstStyle/>
          <a:p>
            <a:fld id="{4468FE3B-DE9C-4FC7-B64B-C6AC5709E164}" type="datetime1">
              <a:rPr lang="en-US" smtClean="0"/>
              <a:t>5/7/2024</a:t>
            </a:fld>
            <a:endParaRPr lang="en-US"/>
          </a:p>
        </p:txBody>
      </p:sp>
      <p:sp>
        <p:nvSpPr>
          <p:cNvPr id="6" name="Footer Placeholder 5">
            <a:extLst>
              <a:ext uri="{FF2B5EF4-FFF2-40B4-BE49-F238E27FC236}">
                <a16:creationId xmlns:a16="http://schemas.microsoft.com/office/drawing/2014/main" id="{78A97381-4906-4E99-B25B-6783319E6F60}"/>
              </a:ext>
            </a:extLst>
          </p:cNvPr>
          <p:cNvSpPr>
            <a:spLocks noGrp="1"/>
          </p:cNvSpPr>
          <p:nvPr>
            <p:ph type="ftr" sz="quarter" idx="11"/>
          </p:nvPr>
        </p:nvSpPr>
        <p:spPr/>
        <p:txBody>
          <a:bodyPr/>
          <a:lstStyle/>
          <a:p>
            <a:r>
              <a:rPr lang="en-US"/>
              <a:t>B.Tech, EEE Dept, MACE</a:t>
            </a:r>
          </a:p>
        </p:txBody>
      </p:sp>
      <p:sp>
        <p:nvSpPr>
          <p:cNvPr id="7" name="Slide Number Placeholder 6">
            <a:extLst>
              <a:ext uri="{FF2B5EF4-FFF2-40B4-BE49-F238E27FC236}">
                <a16:creationId xmlns:a16="http://schemas.microsoft.com/office/drawing/2014/main" id="{28587D66-5748-49A8-B324-69884B55C83D}"/>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122658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8A91-4F29-4C06-A28B-E88C866177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DFA72C-7528-4624-BFC9-5106A1B80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E6AE02-A321-4F77-AAA9-467369A8BD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8D7C09-DE56-4DE9-B52E-0856F85B02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A2F551-13B7-4E91-8B64-04524BC50E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0670AA-BD72-4132-8812-DC1277E16956}"/>
              </a:ext>
            </a:extLst>
          </p:cNvPr>
          <p:cNvSpPr>
            <a:spLocks noGrp="1"/>
          </p:cNvSpPr>
          <p:nvPr>
            <p:ph type="dt" sz="half" idx="10"/>
          </p:nvPr>
        </p:nvSpPr>
        <p:spPr/>
        <p:txBody>
          <a:bodyPr/>
          <a:lstStyle/>
          <a:p>
            <a:fld id="{42F6E1E8-DB2A-4BD3-A26C-9481992274C2}" type="datetime1">
              <a:rPr lang="en-US" smtClean="0"/>
              <a:t>5/7/2024</a:t>
            </a:fld>
            <a:endParaRPr lang="en-US"/>
          </a:p>
        </p:txBody>
      </p:sp>
      <p:sp>
        <p:nvSpPr>
          <p:cNvPr id="8" name="Footer Placeholder 7">
            <a:extLst>
              <a:ext uri="{FF2B5EF4-FFF2-40B4-BE49-F238E27FC236}">
                <a16:creationId xmlns:a16="http://schemas.microsoft.com/office/drawing/2014/main" id="{8660ED84-9ABB-4B0F-B0A5-A6B78718B268}"/>
              </a:ext>
            </a:extLst>
          </p:cNvPr>
          <p:cNvSpPr>
            <a:spLocks noGrp="1"/>
          </p:cNvSpPr>
          <p:nvPr>
            <p:ph type="ftr" sz="quarter" idx="11"/>
          </p:nvPr>
        </p:nvSpPr>
        <p:spPr/>
        <p:txBody>
          <a:bodyPr/>
          <a:lstStyle/>
          <a:p>
            <a:r>
              <a:rPr lang="en-US"/>
              <a:t>B.Tech, EEE Dept, MACE</a:t>
            </a:r>
          </a:p>
        </p:txBody>
      </p:sp>
      <p:sp>
        <p:nvSpPr>
          <p:cNvPr id="9" name="Slide Number Placeholder 8">
            <a:extLst>
              <a:ext uri="{FF2B5EF4-FFF2-40B4-BE49-F238E27FC236}">
                <a16:creationId xmlns:a16="http://schemas.microsoft.com/office/drawing/2014/main" id="{BD7E72D3-7849-4A0E-96C0-3C3ADE01982A}"/>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160449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1EBE-500B-4238-A0A9-1E1C9249F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92E2CF-AF05-4E6E-B377-F0F840AEF5F7}"/>
              </a:ext>
            </a:extLst>
          </p:cNvPr>
          <p:cNvSpPr>
            <a:spLocks noGrp="1"/>
          </p:cNvSpPr>
          <p:nvPr>
            <p:ph type="dt" sz="half" idx="10"/>
          </p:nvPr>
        </p:nvSpPr>
        <p:spPr/>
        <p:txBody>
          <a:bodyPr/>
          <a:lstStyle/>
          <a:p>
            <a:fld id="{0BC06052-6E07-48CB-9590-A47F76A721CB}" type="datetime1">
              <a:rPr lang="en-US" smtClean="0"/>
              <a:t>5/7/2024</a:t>
            </a:fld>
            <a:endParaRPr lang="en-US"/>
          </a:p>
        </p:txBody>
      </p:sp>
      <p:sp>
        <p:nvSpPr>
          <p:cNvPr id="4" name="Footer Placeholder 3">
            <a:extLst>
              <a:ext uri="{FF2B5EF4-FFF2-40B4-BE49-F238E27FC236}">
                <a16:creationId xmlns:a16="http://schemas.microsoft.com/office/drawing/2014/main" id="{8AE46C03-D1CD-4DF2-B0C5-54D6AB176D40}"/>
              </a:ext>
            </a:extLst>
          </p:cNvPr>
          <p:cNvSpPr>
            <a:spLocks noGrp="1"/>
          </p:cNvSpPr>
          <p:nvPr>
            <p:ph type="ftr" sz="quarter" idx="11"/>
          </p:nvPr>
        </p:nvSpPr>
        <p:spPr/>
        <p:txBody>
          <a:bodyPr/>
          <a:lstStyle/>
          <a:p>
            <a:r>
              <a:rPr lang="en-US"/>
              <a:t>B.Tech, EEE Dept, MACE</a:t>
            </a:r>
          </a:p>
        </p:txBody>
      </p:sp>
      <p:sp>
        <p:nvSpPr>
          <p:cNvPr id="5" name="Slide Number Placeholder 4">
            <a:extLst>
              <a:ext uri="{FF2B5EF4-FFF2-40B4-BE49-F238E27FC236}">
                <a16:creationId xmlns:a16="http://schemas.microsoft.com/office/drawing/2014/main" id="{D0AE37F6-9554-4BD5-B251-E451EDB5F9CA}"/>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13227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A5CED-BD54-4D06-90CC-E8ACC6F93303}"/>
              </a:ext>
            </a:extLst>
          </p:cNvPr>
          <p:cNvSpPr>
            <a:spLocks noGrp="1"/>
          </p:cNvSpPr>
          <p:nvPr>
            <p:ph type="dt" sz="half" idx="10"/>
          </p:nvPr>
        </p:nvSpPr>
        <p:spPr/>
        <p:txBody>
          <a:bodyPr/>
          <a:lstStyle/>
          <a:p>
            <a:fld id="{16712CF9-A959-4960-8769-6ACC0B9D41B8}" type="datetime1">
              <a:rPr lang="en-US" smtClean="0"/>
              <a:t>5/7/2024</a:t>
            </a:fld>
            <a:endParaRPr lang="en-US"/>
          </a:p>
        </p:txBody>
      </p:sp>
      <p:sp>
        <p:nvSpPr>
          <p:cNvPr id="3" name="Footer Placeholder 2">
            <a:extLst>
              <a:ext uri="{FF2B5EF4-FFF2-40B4-BE49-F238E27FC236}">
                <a16:creationId xmlns:a16="http://schemas.microsoft.com/office/drawing/2014/main" id="{474BD06A-66BB-43F7-A753-113239E3AD6A}"/>
              </a:ext>
            </a:extLst>
          </p:cNvPr>
          <p:cNvSpPr>
            <a:spLocks noGrp="1"/>
          </p:cNvSpPr>
          <p:nvPr>
            <p:ph type="ftr" sz="quarter" idx="11"/>
          </p:nvPr>
        </p:nvSpPr>
        <p:spPr/>
        <p:txBody>
          <a:bodyPr/>
          <a:lstStyle/>
          <a:p>
            <a:r>
              <a:rPr lang="en-US"/>
              <a:t>B.Tech, EEE Dept, MACE</a:t>
            </a:r>
          </a:p>
        </p:txBody>
      </p:sp>
      <p:sp>
        <p:nvSpPr>
          <p:cNvPr id="4" name="Slide Number Placeholder 3">
            <a:extLst>
              <a:ext uri="{FF2B5EF4-FFF2-40B4-BE49-F238E27FC236}">
                <a16:creationId xmlns:a16="http://schemas.microsoft.com/office/drawing/2014/main" id="{DCC2175B-D24B-42E1-84A0-A383FECDE91B}"/>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2986714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236A-7288-40FF-A994-0767D00E2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5639A6-4E87-4F54-A233-4C83B78A74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F43F91-C701-4D95-92A6-AE9621C92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8B20F-98BD-4607-A161-27A821AE8248}"/>
              </a:ext>
            </a:extLst>
          </p:cNvPr>
          <p:cNvSpPr>
            <a:spLocks noGrp="1"/>
          </p:cNvSpPr>
          <p:nvPr>
            <p:ph type="dt" sz="half" idx="10"/>
          </p:nvPr>
        </p:nvSpPr>
        <p:spPr/>
        <p:txBody>
          <a:bodyPr/>
          <a:lstStyle/>
          <a:p>
            <a:fld id="{20BC8A50-DD7A-4123-B689-3899DAE93275}" type="datetime1">
              <a:rPr lang="en-US" smtClean="0"/>
              <a:t>5/7/2024</a:t>
            </a:fld>
            <a:endParaRPr lang="en-US"/>
          </a:p>
        </p:txBody>
      </p:sp>
      <p:sp>
        <p:nvSpPr>
          <p:cNvPr id="6" name="Footer Placeholder 5">
            <a:extLst>
              <a:ext uri="{FF2B5EF4-FFF2-40B4-BE49-F238E27FC236}">
                <a16:creationId xmlns:a16="http://schemas.microsoft.com/office/drawing/2014/main" id="{DFAC909D-9332-4527-8492-74A0CA09C0FF}"/>
              </a:ext>
            </a:extLst>
          </p:cNvPr>
          <p:cNvSpPr>
            <a:spLocks noGrp="1"/>
          </p:cNvSpPr>
          <p:nvPr>
            <p:ph type="ftr" sz="quarter" idx="11"/>
          </p:nvPr>
        </p:nvSpPr>
        <p:spPr/>
        <p:txBody>
          <a:bodyPr/>
          <a:lstStyle/>
          <a:p>
            <a:r>
              <a:rPr lang="en-US"/>
              <a:t>B.Tech, EEE Dept, MACE</a:t>
            </a:r>
          </a:p>
        </p:txBody>
      </p:sp>
      <p:sp>
        <p:nvSpPr>
          <p:cNvPr id="7" name="Slide Number Placeholder 6">
            <a:extLst>
              <a:ext uri="{FF2B5EF4-FFF2-40B4-BE49-F238E27FC236}">
                <a16:creationId xmlns:a16="http://schemas.microsoft.com/office/drawing/2014/main" id="{5B2B6229-E209-4EA5-9578-825B8BBF70DB}"/>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79298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75F5B-BF1E-49FD-9754-46FDB8693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516E28-BF77-467F-8A20-3BD8528E8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7671D6-B1D1-477A-9FD5-C44ED95B68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5FADD-5C8C-4574-A185-626E5B01DF71}"/>
              </a:ext>
            </a:extLst>
          </p:cNvPr>
          <p:cNvSpPr>
            <a:spLocks noGrp="1"/>
          </p:cNvSpPr>
          <p:nvPr>
            <p:ph type="dt" sz="half" idx="10"/>
          </p:nvPr>
        </p:nvSpPr>
        <p:spPr/>
        <p:txBody>
          <a:bodyPr/>
          <a:lstStyle/>
          <a:p>
            <a:fld id="{8A07AF46-B693-4900-8E5F-F2B71B9F9DC7}" type="datetime1">
              <a:rPr lang="en-US" smtClean="0"/>
              <a:t>5/7/2024</a:t>
            </a:fld>
            <a:endParaRPr lang="en-US"/>
          </a:p>
        </p:txBody>
      </p:sp>
      <p:sp>
        <p:nvSpPr>
          <p:cNvPr id="6" name="Footer Placeholder 5">
            <a:extLst>
              <a:ext uri="{FF2B5EF4-FFF2-40B4-BE49-F238E27FC236}">
                <a16:creationId xmlns:a16="http://schemas.microsoft.com/office/drawing/2014/main" id="{68AC2E04-64CA-4F74-90C9-CDF7AB4743CB}"/>
              </a:ext>
            </a:extLst>
          </p:cNvPr>
          <p:cNvSpPr>
            <a:spLocks noGrp="1"/>
          </p:cNvSpPr>
          <p:nvPr>
            <p:ph type="ftr" sz="quarter" idx="11"/>
          </p:nvPr>
        </p:nvSpPr>
        <p:spPr/>
        <p:txBody>
          <a:bodyPr/>
          <a:lstStyle/>
          <a:p>
            <a:r>
              <a:rPr lang="en-US"/>
              <a:t>B.Tech, EEE Dept, MACE</a:t>
            </a:r>
          </a:p>
        </p:txBody>
      </p:sp>
      <p:sp>
        <p:nvSpPr>
          <p:cNvPr id="7" name="Slide Number Placeholder 6">
            <a:extLst>
              <a:ext uri="{FF2B5EF4-FFF2-40B4-BE49-F238E27FC236}">
                <a16:creationId xmlns:a16="http://schemas.microsoft.com/office/drawing/2014/main" id="{476E0A0E-4DEE-4BE6-9AB5-EA404CC08FE1}"/>
              </a:ext>
            </a:extLst>
          </p:cNvPr>
          <p:cNvSpPr>
            <a:spLocks noGrp="1"/>
          </p:cNvSpPr>
          <p:nvPr>
            <p:ph type="sldNum" sz="quarter" idx="12"/>
          </p:nvPr>
        </p:nvSpPr>
        <p:spPr/>
        <p:txBody>
          <a:bodyPr/>
          <a:lstStyle/>
          <a:p>
            <a:fld id="{FD0E0D11-6D28-4573-BBD2-EA5772F669FA}" type="slidenum">
              <a:rPr lang="en-US" smtClean="0"/>
              <a:t>‹#›</a:t>
            </a:fld>
            <a:endParaRPr lang="en-US"/>
          </a:p>
        </p:txBody>
      </p:sp>
    </p:spTree>
    <p:extLst>
      <p:ext uri="{BB962C8B-B14F-4D97-AF65-F5344CB8AC3E}">
        <p14:creationId xmlns:p14="http://schemas.microsoft.com/office/powerpoint/2010/main" val="287695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9203A-3E6E-48CD-8096-B3EFEA900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622E6F-B81D-4DA6-904E-921BACE5E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FF1F53-2D57-460D-9665-0A9281175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F0A5DB-D1B6-40FA-B061-41C533EEB63E}" type="datetime1">
              <a:rPr lang="en-US" smtClean="0"/>
              <a:t>5/7/2024</a:t>
            </a:fld>
            <a:endParaRPr lang="en-US"/>
          </a:p>
        </p:txBody>
      </p:sp>
      <p:sp>
        <p:nvSpPr>
          <p:cNvPr id="5" name="Footer Placeholder 4">
            <a:extLst>
              <a:ext uri="{FF2B5EF4-FFF2-40B4-BE49-F238E27FC236}">
                <a16:creationId xmlns:a16="http://schemas.microsoft.com/office/drawing/2014/main" id="{90E08F9D-169C-4A8B-AB0A-58B09E1AD0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B.Tech, EEE Dept, MACE</a:t>
            </a:r>
          </a:p>
        </p:txBody>
      </p:sp>
      <p:sp>
        <p:nvSpPr>
          <p:cNvPr id="6" name="Slide Number Placeholder 5">
            <a:extLst>
              <a:ext uri="{FF2B5EF4-FFF2-40B4-BE49-F238E27FC236}">
                <a16:creationId xmlns:a16="http://schemas.microsoft.com/office/drawing/2014/main" id="{D5AEE167-FA1C-4C4B-B65C-1E5A729DF4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0E0D11-6D28-4573-BBD2-EA5772F669FA}" type="slidenum">
              <a:rPr lang="en-US" smtClean="0"/>
              <a:t>‹#›</a:t>
            </a:fld>
            <a:endParaRPr lang="en-US"/>
          </a:p>
        </p:txBody>
      </p:sp>
    </p:spTree>
    <p:extLst>
      <p:ext uri="{BB962C8B-B14F-4D97-AF65-F5344CB8AC3E}">
        <p14:creationId xmlns:p14="http://schemas.microsoft.com/office/powerpoint/2010/main" val="1028070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275B-BC9F-4A9E-B057-39B5017EEF6E}"/>
              </a:ext>
            </a:extLst>
          </p:cNvPr>
          <p:cNvSpPr>
            <a:spLocks noGrp="1"/>
          </p:cNvSpPr>
          <p:nvPr>
            <p:ph type="ctrTitle"/>
          </p:nvPr>
        </p:nvSpPr>
        <p:spPr>
          <a:xfrm>
            <a:off x="1524000" y="866474"/>
            <a:ext cx="9144000" cy="2384589"/>
          </a:xfrm>
        </p:spPr>
        <p:txBody>
          <a:bodyPr>
            <a:normAutofit/>
          </a:bodyPr>
          <a:lstStyle/>
          <a:p>
            <a:r>
              <a:rPr lang="en-US" sz="4400" b="1" dirty="0">
                <a:latin typeface="+mn-lt"/>
              </a:rPr>
              <a:t>Enhancing Air Compressor Efficiency in Industry Through ML</a:t>
            </a:r>
          </a:p>
        </p:txBody>
      </p:sp>
      <p:sp>
        <p:nvSpPr>
          <p:cNvPr id="4" name="TextBox 3">
            <a:extLst>
              <a:ext uri="{FF2B5EF4-FFF2-40B4-BE49-F238E27FC236}">
                <a16:creationId xmlns:a16="http://schemas.microsoft.com/office/drawing/2014/main" id="{B1C7C77A-956F-4928-877A-231A3860A25B}"/>
              </a:ext>
            </a:extLst>
          </p:cNvPr>
          <p:cNvSpPr txBox="1"/>
          <p:nvPr/>
        </p:nvSpPr>
        <p:spPr>
          <a:xfrm>
            <a:off x="1236701" y="4125010"/>
            <a:ext cx="3392129" cy="1477328"/>
          </a:xfrm>
          <a:prstGeom prst="rect">
            <a:avLst/>
          </a:prstGeom>
          <a:noFill/>
        </p:spPr>
        <p:txBody>
          <a:bodyPr wrap="square" rtlCol="0">
            <a:spAutoFit/>
          </a:bodyPr>
          <a:lstStyle/>
          <a:p>
            <a:r>
              <a:rPr lang="en-US" b="1" dirty="0"/>
              <a:t>Project Guide</a:t>
            </a:r>
          </a:p>
          <a:p>
            <a:r>
              <a:rPr lang="en-US" dirty="0"/>
              <a:t>Dr. Emmanuel Babu P.</a:t>
            </a:r>
          </a:p>
          <a:p>
            <a:r>
              <a:rPr lang="en-US" dirty="0"/>
              <a:t>Assistant Professor</a:t>
            </a:r>
          </a:p>
          <a:p>
            <a:r>
              <a:rPr lang="en-US" dirty="0"/>
              <a:t>Dept. of EEE</a:t>
            </a:r>
          </a:p>
          <a:p>
            <a:r>
              <a:rPr lang="en-US" dirty="0"/>
              <a:t>MACE</a:t>
            </a:r>
          </a:p>
        </p:txBody>
      </p:sp>
      <p:sp>
        <p:nvSpPr>
          <p:cNvPr id="5" name="Rectangle 4">
            <a:extLst>
              <a:ext uri="{FF2B5EF4-FFF2-40B4-BE49-F238E27FC236}">
                <a16:creationId xmlns:a16="http://schemas.microsoft.com/office/drawing/2014/main" id="{BC206D8F-769D-48FB-B385-B2666EE1878E}"/>
              </a:ext>
            </a:extLst>
          </p:cNvPr>
          <p:cNvSpPr/>
          <p:nvPr/>
        </p:nvSpPr>
        <p:spPr>
          <a:xfrm>
            <a:off x="7296149" y="4032677"/>
            <a:ext cx="4163761" cy="1477328"/>
          </a:xfrm>
          <a:prstGeom prst="rect">
            <a:avLst/>
          </a:prstGeom>
        </p:spPr>
        <p:txBody>
          <a:bodyPr wrap="square">
            <a:spAutoFit/>
          </a:bodyPr>
          <a:lstStyle/>
          <a:p>
            <a:r>
              <a:rPr lang="en-US" b="1" dirty="0"/>
              <a:t>Group  Members </a:t>
            </a:r>
          </a:p>
          <a:p>
            <a:r>
              <a:rPr lang="en-US" dirty="0"/>
              <a:t>Gayathri  Vinod </a:t>
            </a:r>
            <a:r>
              <a:rPr lang="en-US" dirty="0" err="1"/>
              <a:t>Nambiar</a:t>
            </a:r>
            <a:r>
              <a:rPr lang="en-US" dirty="0"/>
              <a:t>  (MAC20EE042)                      </a:t>
            </a:r>
          </a:p>
          <a:p>
            <a:r>
              <a:rPr lang="en-US" dirty="0"/>
              <a:t>Hanna </a:t>
            </a:r>
            <a:r>
              <a:rPr lang="en-US" dirty="0" err="1"/>
              <a:t>Jahan</a:t>
            </a:r>
            <a:r>
              <a:rPr lang="en-US" dirty="0"/>
              <a:t> S                    (MAC20EE045)</a:t>
            </a:r>
          </a:p>
          <a:p>
            <a:r>
              <a:rPr lang="en-US" dirty="0"/>
              <a:t>Mohammed </a:t>
            </a:r>
            <a:r>
              <a:rPr lang="en-US" dirty="0" err="1"/>
              <a:t>Nabeel</a:t>
            </a:r>
            <a:r>
              <a:rPr lang="en-US" dirty="0"/>
              <a:t> K       (MAC20EE066)</a:t>
            </a:r>
          </a:p>
          <a:p>
            <a:r>
              <a:rPr lang="en-US" dirty="0"/>
              <a:t>Muhammed </a:t>
            </a:r>
            <a:r>
              <a:rPr lang="en-US" dirty="0" err="1"/>
              <a:t>Ashiqu</a:t>
            </a:r>
            <a:r>
              <a:rPr lang="en-US" dirty="0"/>
              <a:t>           (MAC20EE069)</a:t>
            </a:r>
          </a:p>
        </p:txBody>
      </p:sp>
    </p:spTree>
    <p:extLst>
      <p:ext uri="{BB962C8B-B14F-4D97-AF65-F5344CB8AC3E}">
        <p14:creationId xmlns:p14="http://schemas.microsoft.com/office/powerpoint/2010/main" val="915743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D5A83-4A05-4080-BD2A-D3281A2CE3B8}"/>
              </a:ext>
            </a:extLst>
          </p:cNvPr>
          <p:cNvSpPr>
            <a:spLocks noGrp="1"/>
          </p:cNvSpPr>
          <p:nvPr>
            <p:ph idx="1"/>
          </p:nvPr>
        </p:nvSpPr>
        <p:spPr/>
        <p:txBody>
          <a:bodyPr/>
          <a:lstStyle/>
          <a:p>
            <a:pPr>
              <a:buClr>
                <a:srgbClr val="FF0000"/>
              </a:buClr>
              <a:buFont typeface="Wingdings" panose="05000000000000000000" pitchFamily="2" charset="2"/>
              <a:buChar char="v"/>
            </a:pPr>
            <a:r>
              <a:rPr lang="en-IN" dirty="0"/>
              <a:t> Using solver in excel constraints are added to get the desired data</a:t>
            </a:r>
          </a:p>
          <a:p>
            <a:pPr>
              <a:buClr>
                <a:srgbClr val="FF0000"/>
              </a:buClr>
              <a:buFont typeface="Wingdings" panose="05000000000000000000" pitchFamily="2" charset="2"/>
              <a:buChar char="v"/>
            </a:pPr>
            <a:r>
              <a:rPr lang="en-IN" dirty="0"/>
              <a:t> New set of desired data for the same load </a:t>
            </a:r>
          </a:p>
          <a:p>
            <a:pPr>
              <a:buClr>
                <a:srgbClr val="FF0000"/>
              </a:buClr>
              <a:buFont typeface="Wingdings" panose="05000000000000000000" pitchFamily="2" charset="2"/>
              <a:buChar char="v"/>
            </a:pPr>
            <a:r>
              <a:rPr lang="en-IN" dirty="0"/>
              <a:t> With the help of solver in excel training data for ML is obtained  </a:t>
            </a:r>
          </a:p>
          <a:p>
            <a:pPr>
              <a:buClr>
                <a:srgbClr val="FF0000"/>
              </a:buClr>
              <a:buFont typeface="Wingdings" panose="05000000000000000000" pitchFamily="2" charset="2"/>
              <a:buChar char="v"/>
            </a:pPr>
            <a:endParaRPr lang="en-IN" dirty="0"/>
          </a:p>
          <a:p>
            <a:pPr>
              <a:buClr>
                <a:srgbClr val="FF0000"/>
              </a:buClr>
              <a:buFont typeface="Wingdings" panose="05000000000000000000" pitchFamily="2" charset="2"/>
              <a:buChar char="v"/>
            </a:pPr>
            <a:endParaRPr lang="en-IN" dirty="0"/>
          </a:p>
        </p:txBody>
      </p:sp>
      <p:sp>
        <p:nvSpPr>
          <p:cNvPr id="4" name="Date Placeholder 3">
            <a:extLst>
              <a:ext uri="{FF2B5EF4-FFF2-40B4-BE49-F238E27FC236}">
                <a16:creationId xmlns:a16="http://schemas.microsoft.com/office/drawing/2014/main" id="{454059A5-DFF5-46F4-8448-8E63B24901ED}"/>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10421D4F-F831-4873-A192-CC263E9016DA}"/>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B56E2CF4-09D8-4C71-B02A-F6F2FC451C69}"/>
              </a:ext>
            </a:extLst>
          </p:cNvPr>
          <p:cNvSpPr>
            <a:spLocks noGrp="1"/>
          </p:cNvSpPr>
          <p:nvPr>
            <p:ph type="sldNum" sz="quarter" idx="12"/>
          </p:nvPr>
        </p:nvSpPr>
        <p:spPr/>
        <p:txBody>
          <a:bodyPr/>
          <a:lstStyle/>
          <a:p>
            <a:fld id="{FD0E0D11-6D28-4573-BBD2-EA5772F669FA}" type="slidenum">
              <a:rPr lang="en-US" smtClean="0"/>
              <a:t>10</a:t>
            </a:fld>
            <a:endParaRPr lang="en-US"/>
          </a:p>
        </p:txBody>
      </p:sp>
      <p:sp>
        <p:nvSpPr>
          <p:cNvPr id="7" name="Title 1">
            <a:extLst>
              <a:ext uri="{FF2B5EF4-FFF2-40B4-BE49-F238E27FC236}">
                <a16:creationId xmlns:a16="http://schemas.microsoft.com/office/drawing/2014/main" id="{C7053471-8386-4813-8DC2-FDCE1E725F7E}"/>
              </a:ext>
            </a:extLst>
          </p:cNvPr>
          <p:cNvSpPr>
            <a:spLocks noGrp="1"/>
          </p:cNvSpPr>
          <p:nvPr>
            <p:ph type="title"/>
          </p:nvPr>
        </p:nvSpPr>
        <p:spPr>
          <a:xfrm>
            <a:off x="838200" y="365125"/>
            <a:ext cx="10515600" cy="1325563"/>
          </a:xfrm>
        </p:spPr>
        <p:txBody>
          <a:bodyPr>
            <a:normAutofit/>
          </a:bodyPr>
          <a:lstStyle/>
          <a:p>
            <a:r>
              <a:rPr lang="en-US" sz="4000" b="1" dirty="0">
                <a:latin typeface="+mn-lt"/>
              </a:rPr>
              <a:t>         Constraints Added for Optimization  </a:t>
            </a:r>
            <a:endParaRPr lang="en-IN" sz="4000" b="1" dirty="0">
              <a:latin typeface="+mn-lt"/>
            </a:endParaRPr>
          </a:p>
        </p:txBody>
      </p:sp>
      <p:sp>
        <p:nvSpPr>
          <p:cNvPr id="8" name="TextBox 7">
            <a:extLst>
              <a:ext uri="{FF2B5EF4-FFF2-40B4-BE49-F238E27FC236}">
                <a16:creationId xmlns:a16="http://schemas.microsoft.com/office/drawing/2014/main" id="{648BF1EA-5DE3-4A8E-807B-C2BCDFB182E2}"/>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239056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346" y="103245"/>
            <a:ext cx="10502198" cy="1325563"/>
          </a:xfrm>
        </p:spPr>
        <p:txBody>
          <a:bodyPr>
            <a:normAutofit/>
          </a:bodyPr>
          <a:lstStyle/>
          <a:p>
            <a:pPr algn="ctr"/>
            <a:r>
              <a:rPr lang="en-IN" sz="4000" b="1" dirty="0">
                <a:latin typeface="+mn-lt"/>
              </a:rPr>
              <a:t>Optimization</a:t>
            </a:r>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11</a:t>
            </a:fld>
            <a:endParaRPr lang="en-US"/>
          </a:p>
        </p:txBody>
      </p:sp>
      <p:sp>
        <p:nvSpPr>
          <p:cNvPr id="8" name="TextBox 7">
            <a:extLst>
              <a:ext uri="{FF2B5EF4-FFF2-40B4-BE49-F238E27FC236}">
                <a16:creationId xmlns:a16="http://schemas.microsoft.com/office/drawing/2014/main" id="{8F130D10-3308-0E44-DD63-F48BDAFCDEE4}"/>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TextBox 8">
            <a:extLst>
              <a:ext uri="{FF2B5EF4-FFF2-40B4-BE49-F238E27FC236}">
                <a16:creationId xmlns:a16="http://schemas.microsoft.com/office/drawing/2014/main" id="{F31E652F-404B-A61C-FBCD-18355146C59E}"/>
              </a:ext>
            </a:extLst>
          </p:cNvPr>
          <p:cNvSpPr txBox="1"/>
          <p:nvPr/>
        </p:nvSpPr>
        <p:spPr>
          <a:xfrm>
            <a:off x="4500308" y="5614870"/>
            <a:ext cx="4572002" cy="369332"/>
          </a:xfrm>
          <a:prstGeom prst="rect">
            <a:avLst/>
          </a:prstGeom>
          <a:noFill/>
        </p:spPr>
        <p:txBody>
          <a:bodyPr wrap="square" rtlCol="0">
            <a:spAutoFit/>
          </a:bodyPr>
          <a:lstStyle/>
          <a:p>
            <a:r>
              <a:rPr lang="en-US" dirty="0"/>
              <a:t>Fig 3: Optimized Data</a:t>
            </a:r>
            <a:endParaRPr lang="en-IN" dirty="0"/>
          </a:p>
        </p:txBody>
      </p:sp>
      <p:pic>
        <p:nvPicPr>
          <p:cNvPr id="11" name="Picture 10"/>
          <p:cNvPicPr>
            <a:picLocks noChangeAspect="1"/>
          </p:cNvPicPr>
          <p:nvPr/>
        </p:nvPicPr>
        <p:blipFill rotWithShape="1">
          <a:blip r:embed="rId2"/>
          <a:srcRect l="8287" t="20423" r="11849" b="26300"/>
          <a:stretch/>
        </p:blipFill>
        <p:spPr>
          <a:xfrm>
            <a:off x="1310323" y="1942639"/>
            <a:ext cx="9062176" cy="3430537"/>
          </a:xfrm>
          <a:prstGeom prst="rect">
            <a:avLst/>
          </a:prstGeom>
        </p:spPr>
      </p:pic>
      <p:sp>
        <p:nvSpPr>
          <p:cNvPr id="14" name="TextBox 13">
            <a:extLst>
              <a:ext uri="{FF2B5EF4-FFF2-40B4-BE49-F238E27FC236}">
                <a16:creationId xmlns:a16="http://schemas.microsoft.com/office/drawing/2014/main" id="{4C85E06F-3E37-427A-A935-98B9E6F86233}"/>
              </a:ext>
            </a:extLst>
          </p:cNvPr>
          <p:cNvSpPr txBox="1"/>
          <p:nvPr/>
        </p:nvSpPr>
        <p:spPr>
          <a:xfrm>
            <a:off x="8433252" y="1171674"/>
            <a:ext cx="1278116" cy="307777"/>
          </a:xfrm>
          <a:prstGeom prst="rect">
            <a:avLst/>
          </a:prstGeom>
          <a:noFill/>
        </p:spPr>
        <p:txBody>
          <a:bodyPr wrap="square" rtlCol="0">
            <a:spAutoFit/>
          </a:bodyPr>
          <a:lstStyle/>
          <a:p>
            <a:pPr algn="ctr"/>
            <a:r>
              <a:rPr lang="en-US" sz="1400" dirty="0"/>
              <a:t>Desired Data</a:t>
            </a:r>
          </a:p>
        </p:txBody>
      </p:sp>
      <p:sp>
        <p:nvSpPr>
          <p:cNvPr id="15" name="TextBox 14">
            <a:extLst>
              <a:ext uri="{FF2B5EF4-FFF2-40B4-BE49-F238E27FC236}">
                <a16:creationId xmlns:a16="http://schemas.microsoft.com/office/drawing/2014/main" id="{7B183DE6-A1A6-47E2-8473-4E464C31FB67}"/>
              </a:ext>
            </a:extLst>
          </p:cNvPr>
          <p:cNvSpPr txBox="1"/>
          <p:nvPr/>
        </p:nvSpPr>
        <p:spPr>
          <a:xfrm>
            <a:off x="2344723" y="1227158"/>
            <a:ext cx="1753386" cy="276999"/>
          </a:xfrm>
          <a:prstGeom prst="rect">
            <a:avLst/>
          </a:prstGeom>
          <a:noFill/>
        </p:spPr>
        <p:txBody>
          <a:bodyPr wrap="square" rtlCol="0">
            <a:spAutoFit/>
          </a:bodyPr>
          <a:lstStyle/>
          <a:p>
            <a:pPr algn="ctr"/>
            <a:r>
              <a:rPr lang="en-US" sz="1200" dirty="0"/>
              <a:t>Input Data</a:t>
            </a:r>
          </a:p>
        </p:txBody>
      </p:sp>
      <p:sp>
        <p:nvSpPr>
          <p:cNvPr id="7" name="TextBox 6">
            <a:extLst>
              <a:ext uri="{FF2B5EF4-FFF2-40B4-BE49-F238E27FC236}">
                <a16:creationId xmlns:a16="http://schemas.microsoft.com/office/drawing/2014/main" id="{508F0E05-EF1C-4CCC-A15E-4C8EB49B7126}"/>
              </a:ext>
            </a:extLst>
          </p:cNvPr>
          <p:cNvSpPr txBox="1"/>
          <p:nvPr/>
        </p:nvSpPr>
        <p:spPr>
          <a:xfrm>
            <a:off x="4470850" y="1328797"/>
            <a:ext cx="700726" cy="307777"/>
          </a:xfrm>
          <a:prstGeom prst="rect">
            <a:avLst/>
          </a:prstGeom>
          <a:noFill/>
        </p:spPr>
        <p:txBody>
          <a:bodyPr wrap="square" rtlCol="0">
            <a:spAutoFit/>
          </a:bodyPr>
          <a:lstStyle/>
          <a:p>
            <a:pPr algn="ctr"/>
            <a:r>
              <a:rPr lang="en-US" sz="1400" dirty="0"/>
              <a:t>Loss</a:t>
            </a:r>
          </a:p>
        </p:txBody>
      </p:sp>
      <p:sp>
        <p:nvSpPr>
          <p:cNvPr id="16" name="Left Brace 15">
            <a:extLst>
              <a:ext uri="{FF2B5EF4-FFF2-40B4-BE49-F238E27FC236}">
                <a16:creationId xmlns:a16="http://schemas.microsoft.com/office/drawing/2014/main" id="{17AFB9C8-A040-4649-9BBE-F2A84B97FC24}"/>
              </a:ext>
            </a:extLst>
          </p:cNvPr>
          <p:cNvSpPr/>
          <p:nvPr/>
        </p:nvSpPr>
        <p:spPr>
          <a:xfrm rot="5400000">
            <a:off x="8864698" y="824353"/>
            <a:ext cx="415224" cy="1821347"/>
          </a:xfrm>
          <a:prstGeom prst="leftBrace">
            <a:avLst>
              <a:gd name="adj1" fmla="val 151362"/>
              <a:gd name="adj2" fmla="val 510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BE6FAF30-6A03-4F0B-AB29-F5804E1E8E8C}"/>
              </a:ext>
            </a:extLst>
          </p:cNvPr>
          <p:cNvSpPr/>
          <p:nvPr/>
        </p:nvSpPr>
        <p:spPr>
          <a:xfrm rot="5400000">
            <a:off x="6328101" y="881756"/>
            <a:ext cx="415224" cy="1821347"/>
          </a:xfrm>
          <a:prstGeom prst="leftBrace">
            <a:avLst>
              <a:gd name="adj1" fmla="val 151362"/>
              <a:gd name="adj2" fmla="val 510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DE919DD-B69C-4119-A404-70EF3990C3C9}"/>
              </a:ext>
            </a:extLst>
          </p:cNvPr>
          <p:cNvSpPr txBox="1"/>
          <p:nvPr/>
        </p:nvSpPr>
        <p:spPr>
          <a:xfrm>
            <a:off x="5897445" y="1243130"/>
            <a:ext cx="1278116" cy="307777"/>
          </a:xfrm>
          <a:prstGeom prst="rect">
            <a:avLst/>
          </a:prstGeom>
          <a:noFill/>
        </p:spPr>
        <p:txBody>
          <a:bodyPr wrap="square" rtlCol="0">
            <a:spAutoFit/>
          </a:bodyPr>
          <a:lstStyle/>
          <a:p>
            <a:pPr algn="ctr"/>
            <a:r>
              <a:rPr lang="en-US" sz="1400" dirty="0"/>
              <a:t>Solver</a:t>
            </a:r>
          </a:p>
        </p:txBody>
      </p:sp>
      <p:sp>
        <p:nvSpPr>
          <p:cNvPr id="19" name="Left Brace 18">
            <a:extLst>
              <a:ext uri="{FF2B5EF4-FFF2-40B4-BE49-F238E27FC236}">
                <a16:creationId xmlns:a16="http://schemas.microsoft.com/office/drawing/2014/main" id="{B1EE713A-60DA-483C-A716-B6828DB230E6}"/>
              </a:ext>
            </a:extLst>
          </p:cNvPr>
          <p:cNvSpPr/>
          <p:nvPr/>
        </p:nvSpPr>
        <p:spPr>
          <a:xfrm rot="5400000">
            <a:off x="2579573" y="289465"/>
            <a:ext cx="415224" cy="2796631"/>
          </a:xfrm>
          <a:prstGeom prst="leftBrace">
            <a:avLst>
              <a:gd name="adj1" fmla="val 151362"/>
              <a:gd name="adj2" fmla="val 510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38965126-7AE8-4881-8612-C48F4EEF25A5}"/>
              </a:ext>
            </a:extLst>
          </p:cNvPr>
          <p:cNvSpPr/>
          <p:nvPr/>
        </p:nvSpPr>
        <p:spPr>
          <a:xfrm rot="5400000">
            <a:off x="4573651" y="1637303"/>
            <a:ext cx="307776" cy="348791"/>
          </a:xfrm>
          <a:prstGeom prst="leftBrace">
            <a:avLst>
              <a:gd name="adj1" fmla="val 151362"/>
              <a:gd name="adj2" fmla="val 510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70873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BEB6-30E9-44C5-9708-5D2EEFFE9155}"/>
              </a:ext>
            </a:extLst>
          </p:cNvPr>
          <p:cNvSpPr>
            <a:spLocks noGrp="1"/>
          </p:cNvSpPr>
          <p:nvPr>
            <p:ph type="title"/>
          </p:nvPr>
        </p:nvSpPr>
        <p:spPr/>
        <p:txBody>
          <a:bodyPr>
            <a:normAutofit/>
          </a:bodyPr>
          <a:lstStyle/>
          <a:p>
            <a:pPr algn="ctr"/>
            <a:r>
              <a:rPr lang="en-IN" sz="4000" b="1" dirty="0">
                <a:latin typeface="+mn-lt"/>
              </a:rPr>
              <a:t>Optimization</a:t>
            </a:r>
            <a:endParaRPr lang="en-US" sz="4000" dirty="0">
              <a:latin typeface="+mn-lt"/>
            </a:endParaRPr>
          </a:p>
        </p:txBody>
      </p:sp>
      <p:sp>
        <p:nvSpPr>
          <p:cNvPr id="4" name="Date Placeholder 3">
            <a:extLst>
              <a:ext uri="{FF2B5EF4-FFF2-40B4-BE49-F238E27FC236}">
                <a16:creationId xmlns:a16="http://schemas.microsoft.com/office/drawing/2014/main" id="{3D78A2C0-F59F-48DC-954F-79BC67AA5A5A}"/>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C7FCE46B-C467-4961-A196-5B357F371EDC}"/>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847813D9-A5F1-4151-9448-656E15999DE7}"/>
              </a:ext>
            </a:extLst>
          </p:cNvPr>
          <p:cNvSpPr>
            <a:spLocks noGrp="1"/>
          </p:cNvSpPr>
          <p:nvPr>
            <p:ph type="sldNum" sz="quarter" idx="12"/>
          </p:nvPr>
        </p:nvSpPr>
        <p:spPr/>
        <p:txBody>
          <a:bodyPr/>
          <a:lstStyle/>
          <a:p>
            <a:fld id="{FD0E0D11-6D28-4573-BBD2-EA5772F669FA}" type="slidenum">
              <a:rPr lang="en-US" smtClean="0"/>
              <a:t>12</a:t>
            </a:fld>
            <a:endParaRPr lang="en-US"/>
          </a:p>
        </p:txBody>
      </p:sp>
      <p:sp>
        <p:nvSpPr>
          <p:cNvPr id="7" name="Content Placeholder 2">
            <a:extLst>
              <a:ext uri="{FF2B5EF4-FFF2-40B4-BE49-F238E27FC236}">
                <a16:creationId xmlns:a16="http://schemas.microsoft.com/office/drawing/2014/main" id="{AE30AC7A-420C-48B4-BFFF-66BB814FD240}"/>
              </a:ext>
            </a:extLst>
          </p:cNvPr>
          <p:cNvSpPr>
            <a:spLocks noGrp="1"/>
          </p:cNvSpPr>
          <p:nvPr>
            <p:ph idx="1"/>
          </p:nvPr>
        </p:nvSpPr>
        <p:spPr>
          <a:xfrm>
            <a:off x="838200" y="1825625"/>
            <a:ext cx="10515600" cy="4351338"/>
          </a:xfrm>
        </p:spPr>
        <p:txBody>
          <a:bodyPr/>
          <a:lstStyle/>
          <a:p>
            <a:pPr>
              <a:buClr>
                <a:srgbClr val="FF0000"/>
              </a:buClr>
              <a:buFont typeface="Wingdings" panose="05000000000000000000" pitchFamily="2" charset="2"/>
              <a:buChar char="v"/>
            </a:pPr>
            <a:r>
              <a:rPr lang="en-IN" dirty="0"/>
              <a:t> </a:t>
            </a:r>
            <a:r>
              <a:rPr lang="en-US" dirty="0"/>
              <a:t>Green: Input energy supplied to the compressors</a:t>
            </a:r>
          </a:p>
          <a:p>
            <a:pPr>
              <a:buClr>
                <a:srgbClr val="FF0000"/>
              </a:buClr>
              <a:buFont typeface="Wingdings" panose="05000000000000000000" pitchFamily="2" charset="2"/>
              <a:buChar char="v"/>
            </a:pPr>
            <a:r>
              <a:rPr lang="en-US" dirty="0"/>
              <a:t> Blue: Total input energy excluding efficiency losses</a:t>
            </a:r>
          </a:p>
          <a:p>
            <a:pPr>
              <a:buClr>
                <a:srgbClr val="FF0000"/>
              </a:buClr>
              <a:buFont typeface="Wingdings" panose="05000000000000000000" pitchFamily="2" charset="2"/>
              <a:buChar char="v"/>
            </a:pPr>
            <a:r>
              <a:rPr lang="en-US" dirty="0"/>
              <a:t> Orange: Actual total energy consumption after accounting for losses</a:t>
            </a:r>
            <a:endParaRPr lang="en-IN" dirty="0"/>
          </a:p>
          <a:p>
            <a:pPr>
              <a:buClr>
                <a:srgbClr val="FF0000"/>
              </a:buClr>
              <a:buFont typeface="Wingdings" panose="05000000000000000000" pitchFamily="2" charset="2"/>
              <a:buChar char="v"/>
            </a:pPr>
            <a:r>
              <a:rPr lang="en-IN" dirty="0"/>
              <a:t> </a:t>
            </a:r>
            <a:r>
              <a:rPr lang="en-US" dirty="0"/>
              <a:t>Red: Indicates which compressors are currently operating ON or OFF</a:t>
            </a:r>
          </a:p>
          <a:p>
            <a:pPr>
              <a:buClr>
                <a:srgbClr val="FF0000"/>
              </a:buClr>
              <a:buFont typeface="Wingdings" panose="05000000000000000000" pitchFamily="2" charset="2"/>
              <a:buChar char="v"/>
            </a:pPr>
            <a:r>
              <a:rPr lang="en-US" dirty="0"/>
              <a:t> Yellow: Optimized output energy</a:t>
            </a:r>
            <a:endParaRPr lang="en-IN" dirty="0"/>
          </a:p>
        </p:txBody>
      </p:sp>
      <p:sp>
        <p:nvSpPr>
          <p:cNvPr id="8" name="TextBox 7">
            <a:extLst>
              <a:ext uri="{FF2B5EF4-FFF2-40B4-BE49-F238E27FC236}">
                <a16:creationId xmlns:a16="http://schemas.microsoft.com/office/drawing/2014/main" id="{660EEC5B-18B5-4BBC-8736-55E7CC652DAA}"/>
              </a:ext>
            </a:extLst>
          </p:cNvPr>
          <p:cNvSpPr txBox="1"/>
          <p:nvPr/>
        </p:nvSpPr>
        <p:spPr>
          <a:xfrm>
            <a:off x="6513922" y="9427"/>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388103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983012" cy="4351338"/>
          </a:xfrm>
        </p:spPr>
        <p:txBody>
          <a:bodyPr/>
          <a:lstStyle/>
          <a:p>
            <a:pPr>
              <a:buClr>
                <a:srgbClr val="FF0000"/>
              </a:buClr>
              <a:buFont typeface="Wingdings" panose="05000000000000000000" pitchFamily="2" charset="2"/>
              <a:buChar char="v"/>
            </a:pPr>
            <a:r>
              <a:rPr lang="en-IN" dirty="0"/>
              <a:t> Collected 1 lakh data from the “Exedy Clutch industries LTD” </a:t>
            </a:r>
          </a:p>
          <a:p>
            <a:pPr>
              <a:buClr>
                <a:srgbClr val="FF0000"/>
              </a:buClr>
              <a:buFont typeface="Wingdings" panose="05000000000000000000" pitchFamily="2" charset="2"/>
              <a:buChar char="v"/>
            </a:pPr>
            <a:r>
              <a:rPr lang="en-IN" dirty="0"/>
              <a:t>By using solver in excel optimized data is obtained</a:t>
            </a:r>
          </a:p>
          <a:p>
            <a:pPr>
              <a:buClr>
                <a:srgbClr val="FF0000"/>
              </a:buClr>
              <a:buFont typeface="Wingdings" panose="05000000000000000000" pitchFamily="2" charset="2"/>
              <a:buChar char="v"/>
            </a:pPr>
            <a:r>
              <a:rPr lang="en-IN" dirty="0"/>
              <a:t> Constraints given for different combination to run the compressor in most efficient way </a:t>
            </a:r>
          </a:p>
          <a:p>
            <a:pPr>
              <a:buClr>
                <a:srgbClr val="FF0000"/>
              </a:buClr>
              <a:buFont typeface="Wingdings" panose="05000000000000000000" pitchFamily="2" charset="2"/>
              <a:buChar char="v"/>
            </a:pPr>
            <a:r>
              <a:rPr lang="en-IN" dirty="0"/>
              <a:t>Collected data and optimized data used as input data to train the ML model</a:t>
            </a:r>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13</a:t>
            </a:fld>
            <a:endParaRPr lang="en-US"/>
          </a:p>
        </p:txBody>
      </p:sp>
      <p:sp>
        <p:nvSpPr>
          <p:cNvPr id="7" name="Title 1"/>
          <p:cNvSpPr>
            <a:spLocks noGrp="1"/>
          </p:cNvSpPr>
          <p:nvPr>
            <p:ph type="title"/>
          </p:nvPr>
        </p:nvSpPr>
        <p:spPr>
          <a:xfrm>
            <a:off x="728283" y="320675"/>
            <a:ext cx="10502198" cy="1325563"/>
          </a:xfrm>
        </p:spPr>
        <p:txBody>
          <a:bodyPr>
            <a:normAutofit/>
          </a:bodyPr>
          <a:lstStyle/>
          <a:p>
            <a:pPr algn="ctr"/>
            <a:r>
              <a:rPr lang="en-IN" sz="4000" b="1" dirty="0">
                <a:latin typeface="+mn-lt"/>
              </a:rPr>
              <a:t>Optimization</a:t>
            </a:r>
          </a:p>
        </p:txBody>
      </p:sp>
      <p:sp>
        <p:nvSpPr>
          <p:cNvPr id="8" name="TextBox 7">
            <a:extLst>
              <a:ext uri="{FF2B5EF4-FFF2-40B4-BE49-F238E27FC236}">
                <a16:creationId xmlns:a16="http://schemas.microsoft.com/office/drawing/2014/main" id="{8F130D10-3308-0E44-DD63-F48BDAFCDEE4}"/>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57801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BEB6-30E9-44C5-9708-5D2EEFFE9155}"/>
              </a:ext>
            </a:extLst>
          </p:cNvPr>
          <p:cNvSpPr>
            <a:spLocks noGrp="1"/>
          </p:cNvSpPr>
          <p:nvPr>
            <p:ph type="title"/>
          </p:nvPr>
        </p:nvSpPr>
        <p:spPr/>
        <p:txBody>
          <a:bodyPr>
            <a:normAutofit/>
          </a:bodyPr>
          <a:lstStyle/>
          <a:p>
            <a:pPr algn="ctr"/>
            <a:r>
              <a:rPr lang="en-IN" sz="4000" b="1" dirty="0">
                <a:latin typeface="+mn-lt"/>
              </a:rPr>
              <a:t>Optimization</a:t>
            </a:r>
            <a:endParaRPr lang="en-US" sz="4000" dirty="0">
              <a:latin typeface="+mn-lt"/>
            </a:endParaRPr>
          </a:p>
        </p:txBody>
      </p:sp>
      <p:sp>
        <p:nvSpPr>
          <p:cNvPr id="4" name="Date Placeholder 3">
            <a:extLst>
              <a:ext uri="{FF2B5EF4-FFF2-40B4-BE49-F238E27FC236}">
                <a16:creationId xmlns:a16="http://schemas.microsoft.com/office/drawing/2014/main" id="{3D78A2C0-F59F-48DC-954F-79BC67AA5A5A}"/>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C7FCE46B-C467-4961-A196-5B357F371EDC}"/>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847813D9-A5F1-4151-9448-656E15999DE7}"/>
              </a:ext>
            </a:extLst>
          </p:cNvPr>
          <p:cNvSpPr>
            <a:spLocks noGrp="1"/>
          </p:cNvSpPr>
          <p:nvPr>
            <p:ph type="sldNum" sz="quarter" idx="12"/>
          </p:nvPr>
        </p:nvSpPr>
        <p:spPr/>
        <p:txBody>
          <a:bodyPr/>
          <a:lstStyle/>
          <a:p>
            <a:fld id="{FD0E0D11-6D28-4573-BBD2-EA5772F669FA}" type="slidenum">
              <a:rPr lang="en-US" smtClean="0"/>
              <a:t>14</a:t>
            </a:fld>
            <a:endParaRPr lang="en-US"/>
          </a:p>
        </p:txBody>
      </p:sp>
      <p:sp>
        <p:nvSpPr>
          <p:cNvPr id="7" name="Content Placeholder 2">
            <a:extLst>
              <a:ext uri="{FF2B5EF4-FFF2-40B4-BE49-F238E27FC236}">
                <a16:creationId xmlns:a16="http://schemas.microsoft.com/office/drawing/2014/main" id="{AE30AC7A-420C-48B4-BFFF-66BB814FD240}"/>
              </a:ext>
            </a:extLst>
          </p:cNvPr>
          <p:cNvSpPr>
            <a:spLocks noGrp="1"/>
          </p:cNvSpPr>
          <p:nvPr>
            <p:ph idx="1"/>
          </p:nvPr>
        </p:nvSpPr>
        <p:spPr>
          <a:xfrm>
            <a:off x="838200" y="1825625"/>
            <a:ext cx="11353800" cy="4351338"/>
          </a:xfrm>
        </p:spPr>
        <p:txBody>
          <a:bodyPr/>
          <a:lstStyle/>
          <a:p>
            <a:pPr>
              <a:buClr>
                <a:srgbClr val="FF0000"/>
              </a:buClr>
              <a:buFont typeface="Wingdings" panose="05000000000000000000" pitchFamily="2" charset="2"/>
              <a:buChar char="v"/>
            </a:pPr>
            <a:r>
              <a:rPr lang="en-IN" dirty="0"/>
              <a:t>Compressors 2 and 4 are operated with less than 85% of its load</a:t>
            </a:r>
          </a:p>
          <a:p>
            <a:pPr>
              <a:buClr>
                <a:srgbClr val="FF0000"/>
              </a:buClr>
              <a:buFont typeface="Wingdings" panose="05000000000000000000" pitchFamily="2" charset="2"/>
              <a:buChar char="v"/>
            </a:pPr>
            <a:r>
              <a:rPr lang="en-IN" dirty="0"/>
              <a:t>Compressor 2 is operated at 36kWh load</a:t>
            </a:r>
          </a:p>
          <a:p>
            <a:pPr>
              <a:buClr>
                <a:srgbClr val="FF0000"/>
              </a:buClr>
              <a:buFont typeface="Wingdings" panose="05000000000000000000" pitchFamily="2" charset="2"/>
              <a:buChar char="v"/>
            </a:pPr>
            <a:r>
              <a:rPr lang="en-IN" dirty="0"/>
              <a:t>Compressor 4 is operated at 43kWh load</a:t>
            </a:r>
          </a:p>
          <a:p>
            <a:pPr>
              <a:buClr>
                <a:srgbClr val="FF0000"/>
              </a:buClr>
              <a:buFont typeface="Wingdings" panose="05000000000000000000" pitchFamily="2" charset="2"/>
              <a:buChar char="v"/>
            </a:pPr>
            <a:r>
              <a:rPr lang="en-IN" dirty="0"/>
              <a:t>According to part load  efficiency reduction the total loss is </a:t>
            </a:r>
          </a:p>
          <a:p>
            <a:pPr marL="0" indent="0">
              <a:buClr>
                <a:srgbClr val="FF0000"/>
              </a:buClr>
              <a:buNone/>
            </a:pPr>
            <a:r>
              <a:rPr lang="en-IN" dirty="0"/>
              <a:t>    36x0.1 + 43x0.1 = 7.9kWh</a:t>
            </a:r>
          </a:p>
          <a:p>
            <a:pPr>
              <a:buClr>
                <a:srgbClr val="FF0000"/>
              </a:buClr>
              <a:buFont typeface="Wingdings" panose="05000000000000000000" pitchFamily="2" charset="2"/>
              <a:buChar char="v"/>
            </a:pPr>
            <a:r>
              <a:rPr lang="en-IN" dirty="0"/>
              <a:t>This energy loss can be prevented by using trained ML model</a:t>
            </a:r>
          </a:p>
        </p:txBody>
      </p:sp>
      <p:sp>
        <p:nvSpPr>
          <p:cNvPr id="8" name="TextBox 7">
            <a:extLst>
              <a:ext uri="{FF2B5EF4-FFF2-40B4-BE49-F238E27FC236}">
                <a16:creationId xmlns:a16="http://schemas.microsoft.com/office/drawing/2014/main" id="{3B008B50-A4F7-41C2-814B-1AEA4F94EDC8}"/>
              </a:ext>
            </a:extLst>
          </p:cNvPr>
          <p:cNvSpPr txBox="1"/>
          <p:nvPr/>
        </p:nvSpPr>
        <p:spPr>
          <a:xfrm>
            <a:off x="6513922" y="9427"/>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213686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44875-268F-44D0-A46D-CE3DF88EC2A7}"/>
              </a:ext>
            </a:extLst>
          </p:cNvPr>
          <p:cNvSpPr>
            <a:spLocks noGrp="1"/>
          </p:cNvSpPr>
          <p:nvPr>
            <p:ph type="title"/>
          </p:nvPr>
        </p:nvSpPr>
        <p:spPr>
          <a:xfrm>
            <a:off x="838200" y="136525"/>
            <a:ext cx="10515600" cy="1325563"/>
          </a:xfrm>
        </p:spPr>
        <p:txBody>
          <a:bodyPr>
            <a:normAutofit/>
          </a:bodyPr>
          <a:lstStyle/>
          <a:p>
            <a:pPr algn="ctr"/>
            <a:r>
              <a:rPr lang="en-US" sz="4000" b="1" dirty="0">
                <a:latin typeface="+mn-lt"/>
              </a:rPr>
              <a:t>Training data for ML</a:t>
            </a:r>
          </a:p>
        </p:txBody>
      </p:sp>
      <p:pic>
        <p:nvPicPr>
          <p:cNvPr id="8" name="Content Placeholder 7">
            <a:extLst>
              <a:ext uri="{FF2B5EF4-FFF2-40B4-BE49-F238E27FC236}">
                <a16:creationId xmlns:a16="http://schemas.microsoft.com/office/drawing/2014/main" id="{24A0A844-E622-4D61-A14E-B292151A22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71"/>
          <a:stretch/>
        </p:blipFill>
        <p:spPr>
          <a:xfrm>
            <a:off x="1912416" y="1462088"/>
            <a:ext cx="8367167" cy="4036144"/>
          </a:xfrm>
        </p:spPr>
      </p:pic>
      <p:sp>
        <p:nvSpPr>
          <p:cNvPr id="4" name="Date Placeholder 3">
            <a:extLst>
              <a:ext uri="{FF2B5EF4-FFF2-40B4-BE49-F238E27FC236}">
                <a16:creationId xmlns:a16="http://schemas.microsoft.com/office/drawing/2014/main" id="{E4198D63-BBBC-46F6-8514-8FE6054BB4A3}"/>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6551CE1B-5EE6-4BC6-9237-467068E28EAF}"/>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7304F559-BED1-4712-8FAF-32E0A61721EA}"/>
              </a:ext>
            </a:extLst>
          </p:cNvPr>
          <p:cNvSpPr>
            <a:spLocks noGrp="1"/>
          </p:cNvSpPr>
          <p:nvPr>
            <p:ph type="sldNum" sz="quarter" idx="12"/>
          </p:nvPr>
        </p:nvSpPr>
        <p:spPr/>
        <p:txBody>
          <a:bodyPr/>
          <a:lstStyle/>
          <a:p>
            <a:fld id="{FD0E0D11-6D28-4573-BBD2-EA5772F669FA}" type="slidenum">
              <a:rPr lang="en-US" smtClean="0"/>
              <a:t>15</a:t>
            </a:fld>
            <a:endParaRPr lang="en-US"/>
          </a:p>
        </p:txBody>
      </p:sp>
      <p:sp>
        <p:nvSpPr>
          <p:cNvPr id="7" name="TextBox 6">
            <a:extLst>
              <a:ext uri="{FF2B5EF4-FFF2-40B4-BE49-F238E27FC236}">
                <a16:creationId xmlns:a16="http://schemas.microsoft.com/office/drawing/2014/main" id="{8DEF336D-4A95-4508-8C0D-6D44994B0E61}"/>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TextBox 8">
            <a:extLst>
              <a:ext uri="{FF2B5EF4-FFF2-40B4-BE49-F238E27FC236}">
                <a16:creationId xmlns:a16="http://schemas.microsoft.com/office/drawing/2014/main" id="{25783D57-F269-4D84-851A-E80A553CCDA3}"/>
              </a:ext>
            </a:extLst>
          </p:cNvPr>
          <p:cNvSpPr txBox="1"/>
          <p:nvPr/>
        </p:nvSpPr>
        <p:spPr>
          <a:xfrm>
            <a:off x="4904448" y="5742625"/>
            <a:ext cx="4572002" cy="369332"/>
          </a:xfrm>
          <a:prstGeom prst="rect">
            <a:avLst/>
          </a:prstGeom>
          <a:noFill/>
        </p:spPr>
        <p:txBody>
          <a:bodyPr wrap="square" rtlCol="0">
            <a:spAutoFit/>
          </a:bodyPr>
          <a:lstStyle/>
          <a:p>
            <a:r>
              <a:rPr lang="en-US" dirty="0"/>
              <a:t>Fig 4: Input Data</a:t>
            </a:r>
            <a:endParaRPr lang="en-IN" dirty="0"/>
          </a:p>
        </p:txBody>
      </p:sp>
      <p:sp>
        <p:nvSpPr>
          <p:cNvPr id="3" name="TextBox 2">
            <a:extLst>
              <a:ext uri="{FF2B5EF4-FFF2-40B4-BE49-F238E27FC236}">
                <a16:creationId xmlns:a16="http://schemas.microsoft.com/office/drawing/2014/main" id="{7CE9873F-94F1-4134-B560-2634FB2D9773}"/>
              </a:ext>
            </a:extLst>
          </p:cNvPr>
          <p:cNvSpPr txBox="1"/>
          <p:nvPr/>
        </p:nvSpPr>
        <p:spPr>
          <a:xfrm>
            <a:off x="2432114" y="1392500"/>
            <a:ext cx="1149285" cy="369332"/>
          </a:xfrm>
          <a:prstGeom prst="rect">
            <a:avLst/>
          </a:prstGeom>
          <a:noFill/>
        </p:spPr>
        <p:txBody>
          <a:bodyPr wrap="square" rtlCol="0">
            <a:spAutoFit/>
          </a:bodyPr>
          <a:lstStyle/>
          <a:p>
            <a:r>
              <a:rPr lang="en-US" b="1" dirty="0"/>
              <a:t>C1 (kWh</a:t>
            </a:r>
            <a:r>
              <a:rPr lang="en-US" dirty="0"/>
              <a:t>)</a:t>
            </a:r>
          </a:p>
        </p:txBody>
      </p:sp>
      <p:sp>
        <p:nvSpPr>
          <p:cNvPr id="10" name="TextBox 9">
            <a:extLst>
              <a:ext uri="{FF2B5EF4-FFF2-40B4-BE49-F238E27FC236}">
                <a16:creationId xmlns:a16="http://schemas.microsoft.com/office/drawing/2014/main" id="{AAFCE160-436C-445C-92F2-CDEAF96D919F}"/>
              </a:ext>
            </a:extLst>
          </p:cNvPr>
          <p:cNvSpPr txBox="1"/>
          <p:nvPr/>
        </p:nvSpPr>
        <p:spPr>
          <a:xfrm>
            <a:off x="5703199" y="1374972"/>
            <a:ext cx="1149285" cy="369332"/>
          </a:xfrm>
          <a:prstGeom prst="rect">
            <a:avLst/>
          </a:prstGeom>
          <a:noFill/>
        </p:spPr>
        <p:txBody>
          <a:bodyPr wrap="square" rtlCol="0">
            <a:spAutoFit/>
          </a:bodyPr>
          <a:lstStyle/>
          <a:p>
            <a:r>
              <a:rPr lang="en-US" b="1" dirty="0"/>
              <a:t>C4 (kWh)</a:t>
            </a:r>
          </a:p>
        </p:txBody>
      </p:sp>
      <p:sp>
        <p:nvSpPr>
          <p:cNvPr id="11" name="TextBox 10">
            <a:extLst>
              <a:ext uri="{FF2B5EF4-FFF2-40B4-BE49-F238E27FC236}">
                <a16:creationId xmlns:a16="http://schemas.microsoft.com/office/drawing/2014/main" id="{A07540A2-7808-4929-94F5-9F33FE1C8A19}"/>
              </a:ext>
            </a:extLst>
          </p:cNvPr>
          <p:cNvSpPr txBox="1"/>
          <p:nvPr/>
        </p:nvSpPr>
        <p:spPr>
          <a:xfrm>
            <a:off x="4380958" y="1374972"/>
            <a:ext cx="1149285" cy="369332"/>
          </a:xfrm>
          <a:prstGeom prst="rect">
            <a:avLst/>
          </a:prstGeom>
          <a:noFill/>
        </p:spPr>
        <p:txBody>
          <a:bodyPr wrap="square" rtlCol="0">
            <a:spAutoFit/>
          </a:bodyPr>
          <a:lstStyle/>
          <a:p>
            <a:r>
              <a:rPr lang="en-US" b="1" dirty="0"/>
              <a:t>C3 (kWh)</a:t>
            </a:r>
          </a:p>
        </p:txBody>
      </p:sp>
      <p:sp>
        <p:nvSpPr>
          <p:cNvPr id="12" name="TextBox 11">
            <a:extLst>
              <a:ext uri="{FF2B5EF4-FFF2-40B4-BE49-F238E27FC236}">
                <a16:creationId xmlns:a16="http://schemas.microsoft.com/office/drawing/2014/main" id="{FDA922FA-FC65-4F84-874A-C5FB85D3CA65}"/>
              </a:ext>
            </a:extLst>
          </p:cNvPr>
          <p:cNvSpPr txBox="1"/>
          <p:nvPr/>
        </p:nvSpPr>
        <p:spPr>
          <a:xfrm>
            <a:off x="3406536" y="1392500"/>
            <a:ext cx="1149285" cy="369332"/>
          </a:xfrm>
          <a:prstGeom prst="rect">
            <a:avLst/>
          </a:prstGeom>
          <a:noFill/>
        </p:spPr>
        <p:txBody>
          <a:bodyPr wrap="square" rtlCol="0">
            <a:spAutoFit/>
          </a:bodyPr>
          <a:lstStyle/>
          <a:p>
            <a:r>
              <a:rPr lang="en-US" b="1" dirty="0"/>
              <a:t>C2 (kWh)</a:t>
            </a:r>
          </a:p>
        </p:txBody>
      </p:sp>
      <p:sp>
        <p:nvSpPr>
          <p:cNvPr id="13" name="TextBox 12">
            <a:extLst>
              <a:ext uri="{FF2B5EF4-FFF2-40B4-BE49-F238E27FC236}">
                <a16:creationId xmlns:a16="http://schemas.microsoft.com/office/drawing/2014/main" id="{B07663C7-A8D4-4D33-B0EE-0766CA5E6145}"/>
              </a:ext>
            </a:extLst>
          </p:cNvPr>
          <p:cNvSpPr txBox="1"/>
          <p:nvPr/>
        </p:nvSpPr>
        <p:spPr>
          <a:xfrm>
            <a:off x="7006588" y="1374972"/>
            <a:ext cx="1149285" cy="369332"/>
          </a:xfrm>
          <a:prstGeom prst="rect">
            <a:avLst/>
          </a:prstGeom>
          <a:noFill/>
        </p:spPr>
        <p:txBody>
          <a:bodyPr wrap="square" rtlCol="0">
            <a:spAutoFit/>
          </a:bodyPr>
          <a:lstStyle/>
          <a:p>
            <a:r>
              <a:rPr lang="en-US" b="1" dirty="0"/>
              <a:t>C5 (kWh)</a:t>
            </a:r>
          </a:p>
        </p:txBody>
      </p:sp>
    </p:spTree>
    <p:extLst>
      <p:ext uri="{BB962C8B-B14F-4D97-AF65-F5344CB8AC3E}">
        <p14:creationId xmlns:p14="http://schemas.microsoft.com/office/powerpoint/2010/main" val="3992776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5571-495B-4002-8211-B5D1BA45A5BC}"/>
              </a:ext>
            </a:extLst>
          </p:cNvPr>
          <p:cNvSpPr>
            <a:spLocks noGrp="1"/>
          </p:cNvSpPr>
          <p:nvPr>
            <p:ph type="title"/>
          </p:nvPr>
        </p:nvSpPr>
        <p:spPr>
          <a:xfrm>
            <a:off x="838200" y="149011"/>
            <a:ext cx="10515600" cy="1325563"/>
          </a:xfrm>
        </p:spPr>
        <p:txBody>
          <a:bodyPr>
            <a:normAutofit/>
          </a:bodyPr>
          <a:lstStyle/>
          <a:p>
            <a:pPr algn="ctr"/>
            <a:r>
              <a:rPr lang="en-US" sz="4000" b="1" dirty="0">
                <a:latin typeface="+mn-lt"/>
              </a:rPr>
              <a:t>Training data for ML</a:t>
            </a:r>
          </a:p>
        </p:txBody>
      </p:sp>
      <p:pic>
        <p:nvPicPr>
          <p:cNvPr id="8" name="Content Placeholder 7">
            <a:extLst>
              <a:ext uri="{FF2B5EF4-FFF2-40B4-BE49-F238E27FC236}">
                <a16:creationId xmlns:a16="http://schemas.microsoft.com/office/drawing/2014/main" id="{2A2196B8-A561-4D30-8422-695D822621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638" r="32430"/>
          <a:stretch/>
        </p:blipFill>
        <p:spPr>
          <a:xfrm>
            <a:off x="1480008" y="1508289"/>
            <a:ext cx="8512404" cy="4263321"/>
          </a:xfrm>
        </p:spPr>
      </p:pic>
      <p:sp>
        <p:nvSpPr>
          <p:cNvPr id="4" name="Date Placeholder 3">
            <a:extLst>
              <a:ext uri="{FF2B5EF4-FFF2-40B4-BE49-F238E27FC236}">
                <a16:creationId xmlns:a16="http://schemas.microsoft.com/office/drawing/2014/main" id="{667D7721-A74D-4436-A984-C95B432ED379}"/>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57474695-4481-4C5B-8FFB-5A79D855EFE7}"/>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B317BBD2-89E0-49CB-A63B-593493B33DBA}"/>
              </a:ext>
            </a:extLst>
          </p:cNvPr>
          <p:cNvSpPr>
            <a:spLocks noGrp="1"/>
          </p:cNvSpPr>
          <p:nvPr>
            <p:ph type="sldNum" sz="quarter" idx="12"/>
          </p:nvPr>
        </p:nvSpPr>
        <p:spPr/>
        <p:txBody>
          <a:bodyPr/>
          <a:lstStyle/>
          <a:p>
            <a:fld id="{FD0E0D11-6D28-4573-BBD2-EA5772F669FA}" type="slidenum">
              <a:rPr lang="en-US" smtClean="0"/>
              <a:t>16</a:t>
            </a:fld>
            <a:endParaRPr lang="en-US"/>
          </a:p>
        </p:txBody>
      </p:sp>
      <p:sp>
        <p:nvSpPr>
          <p:cNvPr id="7" name="TextBox 6">
            <a:extLst>
              <a:ext uri="{FF2B5EF4-FFF2-40B4-BE49-F238E27FC236}">
                <a16:creationId xmlns:a16="http://schemas.microsoft.com/office/drawing/2014/main" id="{8DEF336D-4A95-4508-8C0D-6D44994B0E61}"/>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TextBox 8">
            <a:extLst>
              <a:ext uri="{FF2B5EF4-FFF2-40B4-BE49-F238E27FC236}">
                <a16:creationId xmlns:a16="http://schemas.microsoft.com/office/drawing/2014/main" id="{25783D57-F269-4D84-851A-E80A553CCDA3}"/>
              </a:ext>
            </a:extLst>
          </p:cNvPr>
          <p:cNvSpPr txBox="1"/>
          <p:nvPr/>
        </p:nvSpPr>
        <p:spPr>
          <a:xfrm>
            <a:off x="5236221" y="5771610"/>
            <a:ext cx="4572002" cy="369332"/>
          </a:xfrm>
          <a:prstGeom prst="rect">
            <a:avLst/>
          </a:prstGeom>
          <a:noFill/>
        </p:spPr>
        <p:txBody>
          <a:bodyPr wrap="square" rtlCol="0">
            <a:spAutoFit/>
          </a:bodyPr>
          <a:lstStyle/>
          <a:p>
            <a:r>
              <a:rPr lang="en-US" dirty="0"/>
              <a:t>Fig 5: Desired output</a:t>
            </a:r>
            <a:endParaRPr lang="en-IN" dirty="0"/>
          </a:p>
        </p:txBody>
      </p:sp>
      <p:sp>
        <p:nvSpPr>
          <p:cNvPr id="10" name="TextBox 9">
            <a:extLst>
              <a:ext uri="{FF2B5EF4-FFF2-40B4-BE49-F238E27FC236}">
                <a16:creationId xmlns:a16="http://schemas.microsoft.com/office/drawing/2014/main" id="{F4BB8289-6952-42F7-ADA3-D66D5AB0AABB}"/>
              </a:ext>
            </a:extLst>
          </p:cNvPr>
          <p:cNvSpPr txBox="1"/>
          <p:nvPr/>
        </p:nvSpPr>
        <p:spPr>
          <a:xfrm>
            <a:off x="2287325" y="1400057"/>
            <a:ext cx="1149285" cy="369332"/>
          </a:xfrm>
          <a:prstGeom prst="rect">
            <a:avLst/>
          </a:prstGeom>
          <a:noFill/>
        </p:spPr>
        <p:txBody>
          <a:bodyPr wrap="square" rtlCol="0">
            <a:spAutoFit/>
          </a:bodyPr>
          <a:lstStyle/>
          <a:p>
            <a:r>
              <a:rPr lang="en-US" b="1" dirty="0"/>
              <a:t>C1 (kWh</a:t>
            </a:r>
            <a:r>
              <a:rPr lang="en-US" dirty="0"/>
              <a:t>)</a:t>
            </a:r>
          </a:p>
        </p:txBody>
      </p:sp>
      <p:sp>
        <p:nvSpPr>
          <p:cNvPr id="11" name="TextBox 10">
            <a:extLst>
              <a:ext uri="{FF2B5EF4-FFF2-40B4-BE49-F238E27FC236}">
                <a16:creationId xmlns:a16="http://schemas.microsoft.com/office/drawing/2014/main" id="{8CDEA06C-B6CF-4A83-A804-C45436C0D898}"/>
              </a:ext>
            </a:extLst>
          </p:cNvPr>
          <p:cNvSpPr txBox="1"/>
          <p:nvPr/>
        </p:nvSpPr>
        <p:spPr>
          <a:xfrm>
            <a:off x="5682610" y="1410165"/>
            <a:ext cx="1149285" cy="369332"/>
          </a:xfrm>
          <a:prstGeom prst="rect">
            <a:avLst/>
          </a:prstGeom>
          <a:noFill/>
        </p:spPr>
        <p:txBody>
          <a:bodyPr wrap="square" rtlCol="0">
            <a:spAutoFit/>
          </a:bodyPr>
          <a:lstStyle/>
          <a:p>
            <a:r>
              <a:rPr lang="en-US" b="1" dirty="0"/>
              <a:t>C4 (kWh)</a:t>
            </a:r>
          </a:p>
        </p:txBody>
      </p:sp>
      <p:sp>
        <p:nvSpPr>
          <p:cNvPr id="12" name="TextBox 11">
            <a:extLst>
              <a:ext uri="{FF2B5EF4-FFF2-40B4-BE49-F238E27FC236}">
                <a16:creationId xmlns:a16="http://schemas.microsoft.com/office/drawing/2014/main" id="{420EBEBE-044B-43C3-B26B-7F0F76603C81}"/>
              </a:ext>
            </a:extLst>
          </p:cNvPr>
          <p:cNvSpPr txBox="1"/>
          <p:nvPr/>
        </p:nvSpPr>
        <p:spPr>
          <a:xfrm>
            <a:off x="4533325" y="1388745"/>
            <a:ext cx="1149285" cy="369332"/>
          </a:xfrm>
          <a:prstGeom prst="rect">
            <a:avLst/>
          </a:prstGeom>
          <a:noFill/>
        </p:spPr>
        <p:txBody>
          <a:bodyPr wrap="square" rtlCol="0">
            <a:spAutoFit/>
          </a:bodyPr>
          <a:lstStyle/>
          <a:p>
            <a:r>
              <a:rPr lang="en-US" b="1" dirty="0"/>
              <a:t>C3 (kWh)</a:t>
            </a:r>
          </a:p>
        </p:txBody>
      </p:sp>
      <p:sp>
        <p:nvSpPr>
          <p:cNvPr id="13" name="TextBox 12">
            <a:extLst>
              <a:ext uri="{FF2B5EF4-FFF2-40B4-BE49-F238E27FC236}">
                <a16:creationId xmlns:a16="http://schemas.microsoft.com/office/drawing/2014/main" id="{90DF968A-1B14-44B0-9D38-0E67A451304D}"/>
              </a:ext>
            </a:extLst>
          </p:cNvPr>
          <p:cNvSpPr txBox="1"/>
          <p:nvPr/>
        </p:nvSpPr>
        <p:spPr>
          <a:xfrm>
            <a:off x="3384040" y="1419349"/>
            <a:ext cx="1149285" cy="369332"/>
          </a:xfrm>
          <a:prstGeom prst="rect">
            <a:avLst/>
          </a:prstGeom>
          <a:noFill/>
        </p:spPr>
        <p:txBody>
          <a:bodyPr wrap="square" rtlCol="0">
            <a:spAutoFit/>
          </a:bodyPr>
          <a:lstStyle/>
          <a:p>
            <a:r>
              <a:rPr lang="en-US" b="1" dirty="0"/>
              <a:t>C2 (kWh)</a:t>
            </a:r>
          </a:p>
        </p:txBody>
      </p:sp>
      <p:sp>
        <p:nvSpPr>
          <p:cNvPr id="14" name="TextBox 13">
            <a:extLst>
              <a:ext uri="{FF2B5EF4-FFF2-40B4-BE49-F238E27FC236}">
                <a16:creationId xmlns:a16="http://schemas.microsoft.com/office/drawing/2014/main" id="{889417A7-0A67-46B5-86B4-608E37789247}"/>
              </a:ext>
            </a:extLst>
          </p:cNvPr>
          <p:cNvSpPr txBox="1"/>
          <p:nvPr/>
        </p:nvSpPr>
        <p:spPr>
          <a:xfrm>
            <a:off x="6779325" y="1388745"/>
            <a:ext cx="1149285" cy="369332"/>
          </a:xfrm>
          <a:prstGeom prst="rect">
            <a:avLst/>
          </a:prstGeom>
          <a:noFill/>
        </p:spPr>
        <p:txBody>
          <a:bodyPr wrap="square" rtlCol="0">
            <a:spAutoFit/>
          </a:bodyPr>
          <a:lstStyle/>
          <a:p>
            <a:r>
              <a:rPr lang="en-US" b="1" dirty="0"/>
              <a:t>C5 (kWh)</a:t>
            </a:r>
          </a:p>
        </p:txBody>
      </p:sp>
    </p:spTree>
    <p:extLst>
      <p:ext uri="{BB962C8B-B14F-4D97-AF65-F5344CB8AC3E}">
        <p14:creationId xmlns:p14="http://schemas.microsoft.com/office/powerpoint/2010/main" val="4111101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DE98-E073-DD0C-02BF-20CAEB04A507}"/>
              </a:ext>
            </a:extLst>
          </p:cNvPr>
          <p:cNvSpPr>
            <a:spLocks noGrp="1"/>
          </p:cNvSpPr>
          <p:nvPr>
            <p:ph type="title"/>
          </p:nvPr>
        </p:nvSpPr>
        <p:spPr/>
        <p:txBody>
          <a:bodyPr>
            <a:normAutofit/>
          </a:bodyPr>
          <a:lstStyle/>
          <a:p>
            <a:r>
              <a:rPr lang="en-US" sz="4000" b="1" dirty="0">
                <a:latin typeface="+mn-lt"/>
              </a:rPr>
              <a:t>                      Feed-forward Method</a:t>
            </a:r>
            <a:endParaRPr lang="en-IN" sz="4000" b="1" dirty="0">
              <a:latin typeface="+mn-lt"/>
            </a:endParaRPr>
          </a:p>
        </p:txBody>
      </p:sp>
      <p:sp>
        <p:nvSpPr>
          <p:cNvPr id="3" name="Content Placeholder 2">
            <a:extLst>
              <a:ext uri="{FF2B5EF4-FFF2-40B4-BE49-F238E27FC236}">
                <a16:creationId xmlns:a16="http://schemas.microsoft.com/office/drawing/2014/main" id="{45247AAE-20CD-FA95-8898-6CBA5E8F97D3}"/>
              </a:ext>
            </a:extLst>
          </p:cNvPr>
          <p:cNvSpPr>
            <a:spLocks noGrp="1"/>
          </p:cNvSpPr>
          <p:nvPr>
            <p:ph idx="1"/>
          </p:nvPr>
        </p:nvSpPr>
        <p:spPr>
          <a:xfrm>
            <a:off x="838200" y="1841809"/>
            <a:ext cx="10515600" cy="4351338"/>
          </a:xfrm>
        </p:spPr>
        <p:txBody>
          <a:bodyPr>
            <a:normAutofit/>
          </a:bodyPr>
          <a:lstStyle/>
          <a:p>
            <a:pPr>
              <a:buClr>
                <a:srgbClr val="FF0000"/>
              </a:buClr>
              <a:buFont typeface="Wingdings" panose="05000000000000000000" pitchFamily="2" charset="2"/>
              <a:buChar char="v"/>
            </a:pPr>
            <a:r>
              <a:rPr lang="en-US" dirty="0"/>
              <a:t>Inspired by the structure and function of the human brain</a:t>
            </a:r>
          </a:p>
          <a:p>
            <a:pPr>
              <a:buClr>
                <a:srgbClr val="FF0000"/>
              </a:buClr>
              <a:buFont typeface="Wingdings" panose="05000000000000000000" pitchFamily="2" charset="2"/>
              <a:buChar char="v"/>
            </a:pPr>
            <a:r>
              <a:rPr lang="en-IN" dirty="0"/>
              <a:t>ML used to reduce loss and acquire maximum efficiency</a:t>
            </a:r>
          </a:p>
          <a:p>
            <a:pPr>
              <a:buClr>
                <a:srgbClr val="FF0000"/>
              </a:buClr>
              <a:buFont typeface="Wingdings" panose="05000000000000000000" pitchFamily="2" charset="2"/>
              <a:buChar char="v"/>
            </a:pPr>
            <a:r>
              <a:rPr lang="en-US" dirty="0"/>
              <a:t>Neural networks can be trained </a:t>
            </a:r>
          </a:p>
          <a:p>
            <a:pPr marL="0" indent="0">
              <a:buClr>
                <a:srgbClr val="FF0000"/>
              </a:buClr>
              <a:buNone/>
            </a:pPr>
            <a:r>
              <a:rPr lang="en-US" dirty="0"/>
              <a:t>    on data</a:t>
            </a:r>
          </a:p>
          <a:p>
            <a:pPr>
              <a:buClr>
                <a:srgbClr val="FF0000"/>
              </a:buClr>
              <a:buFont typeface="Wingdings" panose="05000000000000000000" pitchFamily="2" charset="2"/>
              <a:buChar char="v"/>
            </a:pPr>
            <a:r>
              <a:rPr lang="en-US" dirty="0"/>
              <a:t>Unidirectional flow of data</a:t>
            </a:r>
          </a:p>
          <a:p>
            <a:pPr>
              <a:buClr>
                <a:srgbClr val="FF0000"/>
              </a:buClr>
              <a:buFont typeface="Wingdings" panose="05000000000000000000" pitchFamily="2" charset="2"/>
              <a:buChar char="v"/>
            </a:pPr>
            <a:r>
              <a:rPr lang="en-US" dirty="0"/>
              <a:t>Input layer through hidden </a:t>
            </a:r>
          </a:p>
          <a:p>
            <a:pPr marL="0" indent="0">
              <a:buClr>
                <a:srgbClr val="FF0000"/>
              </a:buClr>
              <a:buNone/>
            </a:pPr>
            <a:r>
              <a:rPr lang="en-US" dirty="0"/>
              <a:t>    layers and to the output layer</a:t>
            </a:r>
          </a:p>
          <a:p>
            <a:pPr marL="0" indent="0">
              <a:buClr>
                <a:srgbClr val="FF0000"/>
              </a:buClr>
              <a:buNone/>
            </a:pPr>
            <a:r>
              <a:rPr lang="en-US" dirty="0"/>
              <a:t>    </a:t>
            </a:r>
          </a:p>
          <a:p>
            <a:pPr marL="0" indent="0">
              <a:buClr>
                <a:srgbClr val="FF0000"/>
              </a:buClr>
              <a:buNone/>
            </a:pPr>
            <a:endParaRPr lang="en-US" dirty="0"/>
          </a:p>
        </p:txBody>
      </p:sp>
      <p:sp>
        <p:nvSpPr>
          <p:cNvPr id="4" name="Date Placeholder 3">
            <a:extLst>
              <a:ext uri="{FF2B5EF4-FFF2-40B4-BE49-F238E27FC236}">
                <a16:creationId xmlns:a16="http://schemas.microsoft.com/office/drawing/2014/main" id="{5C723F0C-2A94-C6C1-5F24-9C7377A8540F}"/>
              </a:ext>
            </a:extLst>
          </p:cNvPr>
          <p:cNvSpPr>
            <a:spLocks noGrp="1"/>
          </p:cNvSpPr>
          <p:nvPr>
            <p:ph type="dt" sz="half" idx="10"/>
          </p:nvPr>
        </p:nvSpPr>
        <p:spPr/>
        <p:txBody>
          <a:bodyPr/>
          <a:lstStyle/>
          <a:p>
            <a:fld id="{2986A335-FF19-4067-9035-6553EC5CE85F}" type="datetime1">
              <a:rPr lang="en-US" smtClean="0"/>
              <a:t>5/7/2024</a:t>
            </a:fld>
            <a:endParaRPr lang="en-US"/>
          </a:p>
        </p:txBody>
      </p:sp>
      <p:sp>
        <p:nvSpPr>
          <p:cNvPr id="5" name="Footer Placeholder 4">
            <a:extLst>
              <a:ext uri="{FF2B5EF4-FFF2-40B4-BE49-F238E27FC236}">
                <a16:creationId xmlns:a16="http://schemas.microsoft.com/office/drawing/2014/main" id="{3226107F-F0B2-A068-D67B-9119B7D740EB}"/>
              </a:ext>
            </a:extLst>
          </p:cNvPr>
          <p:cNvSpPr>
            <a:spLocks noGrp="1"/>
          </p:cNvSpPr>
          <p:nvPr>
            <p:ph type="ftr" sz="quarter" idx="11"/>
          </p:nvPr>
        </p:nvSpPr>
        <p:spPr/>
        <p:txBody>
          <a:bodyPr/>
          <a:lstStyle/>
          <a:p>
            <a:r>
              <a:rPr lang="en-US"/>
              <a:t>B.Tech, EEE Dept, MACE</a:t>
            </a:r>
          </a:p>
        </p:txBody>
      </p:sp>
      <p:sp>
        <p:nvSpPr>
          <p:cNvPr id="8" name="TextBox 7">
            <a:extLst>
              <a:ext uri="{FF2B5EF4-FFF2-40B4-BE49-F238E27FC236}">
                <a16:creationId xmlns:a16="http://schemas.microsoft.com/office/drawing/2014/main" id="{F8537796-9009-41E8-BDD4-E1FD66B4C9A8}"/>
              </a:ext>
            </a:extLst>
          </p:cNvPr>
          <p:cNvSpPr txBox="1"/>
          <p:nvPr/>
        </p:nvSpPr>
        <p:spPr>
          <a:xfrm>
            <a:off x="7839073" y="5896463"/>
            <a:ext cx="4572002" cy="369332"/>
          </a:xfrm>
          <a:prstGeom prst="rect">
            <a:avLst/>
          </a:prstGeom>
          <a:noFill/>
        </p:spPr>
        <p:txBody>
          <a:bodyPr wrap="square" rtlCol="0">
            <a:spAutoFit/>
          </a:bodyPr>
          <a:lstStyle/>
          <a:p>
            <a:r>
              <a:rPr lang="en-US" dirty="0"/>
              <a:t>Fig 6 : Neural network  </a:t>
            </a:r>
            <a:endParaRPr lang="en-IN" dirty="0"/>
          </a:p>
        </p:txBody>
      </p:sp>
      <p:sp>
        <p:nvSpPr>
          <p:cNvPr id="7" name="TextBox 6">
            <a:extLst>
              <a:ext uri="{FF2B5EF4-FFF2-40B4-BE49-F238E27FC236}">
                <a16:creationId xmlns:a16="http://schemas.microsoft.com/office/drawing/2014/main" id="{6B4DDD06-64E7-0E22-1518-96791C29D5C8}"/>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Slide Number Placeholder 8">
            <a:extLst>
              <a:ext uri="{FF2B5EF4-FFF2-40B4-BE49-F238E27FC236}">
                <a16:creationId xmlns:a16="http://schemas.microsoft.com/office/drawing/2014/main" id="{B8E74189-DD51-C56F-C931-E7E039CD351F}"/>
              </a:ext>
            </a:extLst>
          </p:cNvPr>
          <p:cNvSpPr>
            <a:spLocks noGrp="1"/>
          </p:cNvSpPr>
          <p:nvPr>
            <p:ph type="sldNum" sz="quarter" idx="12"/>
          </p:nvPr>
        </p:nvSpPr>
        <p:spPr/>
        <p:txBody>
          <a:bodyPr/>
          <a:lstStyle/>
          <a:p>
            <a:fld id="{FD0E0D11-6D28-4573-BBD2-EA5772F669FA}" type="slidenum">
              <a:rPr lang="en-US" smtClean="0"/>
              <a:t>17</a:t>
            </a:fld>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600" y="3291234"/>
            <a:ext cx="6375400" cy="2451100"/>
          </a:xfrm>
          <a:prstGeom prst="rect">
            <a:avLst/>
          </a:prstGeom>
        </p:spPr>
      </p:pic>
    </p:spTree>
    <p:extLst>
      <p:ext uri="{BB962C8B-B14F-4D97-AF65-F5344CB8AC3E}">
        <p14:creationId xmlns:p14="http://schemas.microsoft.com/office/powerpoint/2010/main" val="300116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F8AD-B769-742D-E98B-909BDBCDB1D0}"/>
              </a:ext>
            </a:extLst>
          </p:cNvPr>
          <p:cNvSpPr>
            <a:spLocks noGrp="1"/>
          </p:cNvSpPr>
          <p:nvPr>
            <p:ph type="title"/>
          </p:nvPr>
        </p:nvSpPr>
        <p:spPr/>
        <p:txBody>
          <a:bodyPr>
            <a:normAutofit/>
          </a:bodyPr>
          <a:lstStyle/>
          <a:p>
            <a:pPr algn="ctr"/>
            <a:r>
              <a:rPr lang="en-US" sz="4000" b="1" dirty="0">
                <a:latin typeface="+mn-lt"/>
              </a:rPr>
              <a:t>Feed-forward Method</a:t>
            </a:r>
            <a:endParaRPr lang="en-IN" sz="4000" dirty="0">
              <a:latin typeface="+mn-lt"/>
            </a:endParaRPr>
          </a:p>
        </p:txBody>
      </p:sp>
      <p:sp>
        <p:nvSpPr>
          <p:cNvPr id="3" name="Content Placeholder 2">
            <a:extLst>
              <a:ext uri="{FF2B5EF4-FFF2-40B4-BE49-F238E27FC236}">
                <a16:creationId xmlns:a16="http://schemas.microsoft.com/office/drawing/2014/main" id="{4621390B-6259-B9DD-1064-66FEC6FCC6B5}"/>
              </a:ext>
            </a:extLst>
          </p:cNvPr>
          <p:cNvSpPr>
            <a:spLocks noGrp="1"/>
          </p:cNvSpPr>
          <p:nvPr>
            <p:ph idx="1"/>
          </p:nvPr>
        </p:nvSpPr>
        <p:spPr/>
        <p:txBody>
          <a:bodyPr>
            <a:normAutofit/>
          </a:bodyPr>
          <a:lstStyle/>
          <a:p>
            <a:pPr>
              <a:buClr>
                <a:srgbClr val="FF0000"/>
              </a:buClr>
              <a:buFont typeface="Wingdings" panose="05000000000000000000" pitchFamily="2" charset="2"/>
              <a:buChar char="v"/>
            </a:pPr>
            <a:r>
              <a:rPr lang="en-US" dirty="0"/>
              <a:t>First layer takes in the input data</a:t>
            </a:r>
          </a:p>
          <a:p>
            <a:pPr>
              <a:buClr>
                <a:srgbClr val="FF0000"/>
              </a:buClr>
              <a:buFont typeface="Wingdings" panose="05000000000000000000" pitchFamily="2" charset="2"/>
              <a:buChar char="v"/>
            </a:pPr>
            <a:r>
              <a:rPr lang="en-US" dirty="0"/>
              <a:t>Subsequent layers process the data </a:t>
            </a:r>
          </a:p>
          <a:p>
            <a:pPr>
              <a:buClr>
                <a:srgbClr val="FF0000"/>
              </a:buClr>
              <a:buFont typeface="Wingdings" panose="05000000000000000000" pitchFamily="2" charset="2"/>
              <a:buChar char="v"/>
            </a:pPr>
            <a:r>
              <a:rPr lang="en-US" dirty="0"/>
              <a:t>Data processed based on weights and biases</a:t>
            </a:r>
          </a:p>
          <a:p>
            <a:pPr>
              <a:buClr>
                <a:srgbClr val="FF0000"/>
              </a:buClr>
              <a:buFont typeface="Wingdings" panose="05000000000000000000" pitchFamily="2" charset="2"/>
              <a:buChar char="v"/>
            </a:pPr>
            <a:r>
              <a:rPr lang="en-US" dirty="0"/>
              <a:t>The weights and biases are adjusted to minimize the error</a:t>
            </a:r>
          </a:p>
          <a:p>
            <a:pPr>
              <a:buClr>
                <a:srgbClr val="FF0000"/>
              </a:buClr>
              <a:buFont typeface="Wingdings" panose="05000000000000000000" pitchFamily="2" charset="2"/>
              <a:buChar char="v"/>
            </a:pPr>
            <a:r>
              <a:rPr lang="en-US" dirty="0"/>
              <a:t>Back propagation algorithm for efficient learning</a:t>
            </a:r>
          </a:p>
          <a:p>
            <a:pPr>
              <a:buClr>
                <a:srgbClr val="FF0000"/>
              </a:buClr>
              <a:buFont typeface="Wingdings" panose="05000000000000000000" pitchFamily="2" charset="2"/>
              <a:buChar char="v"/>
            </a:pPr>
            <a:r>
              <a:rPr lang="en-US" dirty="0"/>
              <a:t>Output is compared to desired output</a:t>
            </a:r>
          </a:p>
          <a:p>
            <a:pPr>
              <a:buClr>
                <a:srgbClr val="FF0000"/>
              </a:buClr>
              <a:buFont typeface="Wingdings" panose="05000000000000000000" pitchFamily="2" charset="2"/>
              <a:buChar char="v"/>
            </a:pPr>
            <a:r>
              <a:rPr lang="en-US" dirty="0"/>
              <a:t>This generates an error signal</a:t>
            </a:r>
          </a:p>
          <a:p>
            <a:endParaRPr lang="en-IN" dirty="0"/>
          </a:p>
          <a:p>
            <a:pPr>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endParaRPr lang="en-IN" dirty="0"/>
          </a:p>
        </p:txBody>
      </p:sp>
      <p:sp>
        <p:nvSpPr>
          <p:cNvPr id="4" name="Date Placeholder 3">
            <a:extLst>
              <a:ext uri="{FF2B5EF4-FFF2-40B4-BE49-F238E27FC236}">
                <a16:creationId xmlns:a16="http://schemas.microsoft.com/office/drawing/2014/main" id="{6CAE22A2-858F-EC7D-601A-DAD143D1B7C7}"/>
              </a:ext>
            </a:extLst>
          </p:cNvPr>
          <p:cNvSpPr>
            <a:spLocks noGrp="1"/>
          </p:cNvSpPr>
          <p:nvPr>
            <p:ph type="dt" sz="half" idx="10"/>
          </p:nvPr>
        </p:nvSpPr>
        <p:spPr/>
        <p:txBody>
          <a:bodyPr/>
          <a:lstStyle/>
          <a:p>
            <a:fld id="{FCD001CF-37BE-44B9-A908-148B71F1BBD4}" type="datetime1">
              <a:rPr lang="en-US" smtClean="0"/>
              <a:t>5/7/2024</a:t>
            </a:fld>
            <a:endParaRPr lang="en-US"/>
          </a:p>
        </p:txBody>
      </p:sp>
      <p:sp>
        <p:nvSpPr>
          <p:cNvPr id="5" name="Footer Placeholder 4">
            <a:extLst>
              <a:ext uri="{FF2B5EF4-FFF2-40B4-BE49-F238E27FC236}">
                <a16:creationId xmlns:a16="http://schemas.microsoft.com/office/drawing/2014/main" id="{1F86D1AC-B5B3-BC3F-DD58-DB896F2CDABD}"/>
              </a:ext>
            </a:extLst>
          </p:cNvPr>
          <p:cNvSpPr>
            <a:spLocks noGrp="1"/>
          </p:cNvSpPr>
          <p:nvPr>
            <p:ph type="ftr" sz="quarter" idx="11"/>
          </p:nvPr>
        </p:nvSpPr>
        <p:spPr/>
        <p:txBody>
          <a:bodyPr/>
          <a:lstStyle/>
          <a:p>
            <a:r>
              <a:rPr lang="en-US" dirty="0" err="1"/>
              <a:t>B.Tech</a:t>
            </a:r>
            <a:r>
              <a:rPr lang="en-US" dirty="0"/>
              <a:t>, EEE </a:t>
            </a:r>
            <a:r>
              <a:rPr lang="en-US" dirty="0" err="1"/>
              <a:t>Dept</a:t>
            </a:r>
            <a:r>
              <a:rPr lang="en-US" dirty="0"/>
              <a:t>, MACE</a:t>
            </a:r>
          </a:p>
        </p:txBody>
      </p:sp>
      <p:sp>
        <p:nvSpPr>
          <p:cNvPr id="6" name="TextBox 5">
            <a:extLst>
              <a:ext uri="{FF2B5EF4-FFF2-40B4-BE49-F238E27FC236}">
                <a16:creationId xmlns:a16="http://schemas.microsoft.com/office/drawing/2014/main" id="{45E6EF32-F8C9-5CD0-8DD8-0AE9AECBA298}"/>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7" name="Slide Number Placeholder 6">
            <a:extLst>
              <a:ext uri="{FF2B5EF4-FFF2-40B4-BE49-F238E27FC236}">
                <a16:creationId xmlns:a16="http://schemas.microsoft.com/office/drawing/2014/main" id="{800D5C43-F0E8-9052-1F50-0E22432C37D1}"/>
              </a:ext>
            </a:extLst>
          </p:cNvPr>
          <p:cNvSpPr>
            <a:spLocks noGrp="1"/>
          </p:cNvSpPr>
          <p:nvPr>
            <p:ph type="sldNum" sz="quarter" idx="12"/>
          </p:nvPr>
        </p:nvSpPr>
        <p:spPr/>
        <p:txBody>
          <a:bodyPr/>
          <a:lstStyle/>
          <a:p>
            <a:fld id="{FD0E0D11-6D28-4573-BBD2-EA5772F669FA}" type="slidenum">
              <a:rPr lang="en-US" smtClean="0"/>
              <a:t>18</a:t>
            </a:fld>
            <a:endParaRPr lang="en-US"/>
          </a:p>
        </p:txBody>
      </p:sp>
    </p:spTree>
    <p:extLst>
      <p:ext uri="{BB962C8B-B14F-4D97-AF65-F5344CB8AC3E}">
        <p14:creationId xmlns:p14="http://schemas.microsoft.com/office/powerpoint/2010/main" val="1302808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F00A-E095-301B-E83B-42993000B20E}"/>
              </a:ext>
            </a:extLst>
          </p:cNvPr>
          <p:cNvSpPr>
            <a:spLocks noGrp="1"/>
          </p:cNvSpPr>
          <p:nvPr>
            <p:ph type="title"/>
          </p:nvPr>
        </p:nvSpPr>
        <p:spPr/>
        <p:txBody>
          <a:bodyPr>
            <a:normAutofit/>
          </a:bodyPr>
          <a:lstStyle/>
          <a:p>
            <a:pPr algn="ctr"/>
            <a:r>
              <a:rPr lang="en-US" sz="4000" b="1" dirty="0">
                <a:latin typeface="+mn-lt"/>
              </a:rPr>
              <a:t>Feed-forward Method</a:t>
            </a:r>
            <a:endParaRPr lang="en-IN" sz="4000" dirty="0">
              <a:latin typeface="+mn-lt"/>
            </a:endParaRPr>
          </a:p>
        </p:txBody>
      </p:sp>
      <p:sp>
        <p:nvSpPr>
          <p:cNvPr id="3" name="Content Placeholder 2">
            <a:extLst>
              <a:ext uri="{FF2B5EF4-FFF2-40B4-BE49-F238E27FC236}">
                <a16:creationId xmlns:a16="http://schemas.microsoft.com/office/drawing/2014/main" id="{566EA265-EE75-07E0-196D-1CF4EFD3C4B6}"/>
              </a:ext>
            </a:extLst>
          </p:cNvPr>
          <p:cNvSpPr>
            <a:spLocks noGrp="1"/>
          </p:cNvSpPr>
          <p:nvPr>
            <p:ph idx="1"/>
          </p:nvPr>
        </p:nvSpPr>
        <p:spPr/>
        <p:txBody>
          <a:bodyPr>
            <a:normAutofit/>
          </a:bodyPr>
          <a:lstStyle/>
          <a:p>
            <a:pPr>
              <a:buClr>
                <a:srgbClr val="FF0000"/>
              </a:buClr>
              <a:buFont typeface="Wingdings" panose="05000000000000000000" pitchFamily="2" charset="2"/>
              <a:buChar char="v"/>
            </a:pPr>
            <a:r>
              <a:rPr lang="en-US" dirty="0"/>
              <a:t>Predicting output value based on input data</a:t>
            </a:r>
          </a:p>
          <a:p>
            <a:pPr>
              <a:buClr>
                <a:srgbClr val="FF0000"/>
              </a:buClr>
              <a:buFont typeface="Wingdings" panose="05000000000000000000" pitchFamily="2" charset="2"/>
              <a:buChar char="v"/>
            </a:pPr>
            <a:r>
              <a:rPr lang="en-US" dirty="0"/>
              <a:t> Learning the relationship between input and output data points</a:t>
            </a:r>
          </a:p>
          <a:p>
            <a:pPr>
              <a:buClr>
                <a:srgbClr val="FF0000"/>
              </a:buClr>
              <a:buFont typeface="Wingdings" panose="05000000000000000000" pitchFamily="2" charset="2"/>
              <a:buChar char="v"/>
            </a:pPr>
            <a:r>
              <a:rPr lang="en-US" dirty="0"/>
              <a:t>Pattern Recognition</a:t>
            </a:r>
          </a:p>
          <a:p>
            <a:pPr>
              <a:buClr>
                <a:srgbClr val="FF0000"/>
              </a:buClr>
              <a:buFont typeface="Wingdings" panose="05000000000000000000" pitchFamily="2" charset="2"/>
              <a:buChar char="v"/>
            </a:pPr>
            <a:r>
              <a:rPr lang="en-US" dirty="0">
                <a:solidFill>
                  <a:srgbClr val="0D0D0D"/>
                </a:solidFill>
              </a:rPr>
              <a:t>E</a:t>
            </a:r>
            <a:r>
              <a:rPr lang="en-US" b="0" i="0" dirty="0">
                <a:solidFill>
                  <a:srgbClr val="0D0D0D"/>
                </a:solidFill>
                <a:effectLst/>
              </a:rPr>
              <a:t>xtracting relevant features from raw input data</a:t>
            </a:r>
          </a:p>
          <a:p>
            <a:pPr>
              <a:buClr>
                <a:srgbClr val="FF0000"/>
              </a:buClr>
              <a:buFont typeface="Wingdings" panose="05000000000000000000" pitchFamily="2" charset="2"/>
              <a:buChar char="v"/>
            </a:pPr>
            <a:r>
              <a:rPr lang="en-US" dirty="0">
                <a:solidFill>
                  <a:srgbClr val="0D0D0D"/>
                </a:solidFill>
              </a:rPr>
              <a:t>I</a:t>
            </a:r>
            <a:r>
              <a:rPr lang="en-US" b="0" i="0" dirty="0">
                <a:solidFill>
                  <a:srgbClr val="0D0D0D"/>
                </a:solidFill>
                <a:effectLst/>
              </a:rPr>
              <a:t>mprove the performance machine learning tasks</a:t>
            </a:r>
          </a:p>
          <a:p>
            <a:pPr>
              <a:buClr>
                <a:srgbClr val="FF0000"/>
              </a:buClr>
              <a:buFont typeface="Wingdings" panose="05000000000000000000" pitchFamily="2" charset="2"/>
              <a:buChar char="v"/>
            </a:pPr>
            <a:r>
              <a:rPr lang="en-US" dirty="0"/>
              <a:t>They are simpler to understand and implement</a:t>
            </a:r>
            <a:endParaRPr lang="en-IN" dirty="0"/>
          </a:p>
          <a:p>
            <a:pPr marL="0" indent="0">
              <a:buClr>
                <a:srgbClr val="FF0000"/>
              </a:buClr>
              <a:buNone/>
            </a:pPr>
            <a:endParaRPr lang="en-US" dirty="0"/>
          </a:p>
          <a:p>
            <a:endParaRPr lang="en-US" dirty="0"/>
          </a:p>
          <a:p>
            <a:endParaRPr lang="en-IN" dirty="0"/>
          </a:p>
        </p:txBody>
      </p:sp>
      <p:sp>
        <p:nvSpPr>
          <p:cNvPr id="4" name="Date Placeholder 3">
            <a:extLst>
              <a:ext uri="{FF2B5EF4-FFF2-40B4-BE49-F238E27FC236}">
                <a16:creationId xmlns:a16="http://schemas.microsoft.com/office/drawing/2014/main" id="{9DB78A40-9E06-7728-32DE-2A50FBDE05AE}"/>
              </a:ext>
            </a:extLst>
          </p:cNvPr>
          <p:cNvSpPr>
            <a:spLocks noGrp="1"/>
          </p:cNvSpPr>
          <p:nvPr>
            <p:ph type="dt" sz="half" idx="10"/>
          </p:nvPr>
        </p:nvSpPr>
        <p:spPr/>
        <p:txBody>
          <a:bodyPr/>
          <a:lstStyle/>
          <a:p>
            <a:fld id="{E7D9CA5D-AA74-4766-98CF-23C725E36BDA}" type="datetime1">
              <a:rPr lang="en-US" smtClean="0"/>
              <a:t>5/7/2024</a:t>
            </a:fld>
            <a:endParaRPr lang="en-US"/>
          </a:p>
        </p:txBody>
      </p:sp>
      <p:sp>
        <p:nvSpPr>
          <p:cNvPr id="5" name="Footer Placeholder 4">
            <a:extLst>
              <a:ext uri="{FF2B5EF4-FFF2-40B4-BE49-F238E27FC236}">
                <a16:creationId xmlns:a16="http://schemas.microsoft.com/office/drawing/2014/main" id="{1F170D23-6CA9-2169-00C1-391B4A10B8C6}"/>
              </a:ext>
            </a:extLst>
          </p:cNvPr>
          <p:cNvSpPr>
            <a:spLocks noGrp="1"/>
          </p:cNvSpPr>
          <p:nvPr>
            <p:ph type="ftr" sz="quarter" idx="11"/>
          </p:nvPr>
        </p:nvSpPr>
        <p:spPr/>
        <p:txBody>
          <a:bodyPr/>
          <a:lstStyle/>
          <a:p>
            <a:r>
              <a:rPr lang="en-US"/>
              <a:t>B.Tech, EEE Dept, MACE</a:t>
            </a:r>
          </a:p>
        </p:txBody>
      </p:sp>
      <p:sp>
        <p:nvSpPr>
          <p:cNvPr id="6" name="TextBox 5">
            <a:extLst>
              <a:ext uri="{FF2B5EF4-FFF2-40B4-BE49-F238E27FC236}">
                <a16:creationId xmlns:a16="http://schemas.microsoft.com/office/drawing/2014/main" id="{A4BD8E1D-88B2-AA68-9E29-52492E8FED64}"/>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7" name="Slide Number Placeholder 6">
            <a:extLst>
              <a:ext uri="{FF2B5EF4-FFF2-40B4-BE49-F238E27FC236}">
                <a16:creationId xmlns:a16="http://schemas.microsoft.com/office/drawing/2014/main" id="{7D5C1B3A-D104-1974-0F3D-E1B219E6BDD3}"/>
              </a:ext>
            </a:extLst>
          </p:cNvPr>
          <p:cNvSpPr>
            <a:spLocks noGrp="1"/>
          </p:cNvSpPr>
          <p:nvPr>
            <p:ph type="sldNum" sz="quarter" idx="12"/>
          </p:nvPr>
        </p:nvSpPr>
        <p:spPr/>
        <p:txBody>
          <a:bodyPr/>
          <a:lstStyle/>
          <a:p>
            <a:fld id="{FD0E0D11-6D28-4573-BBD2-EA5772F669FA}" type="slidenum">
              <a:rPr lang="en-US" smtClean="0"/>
              <a:t>19</a:t>
            </a:fld>
            <a:endParaRPr lang="en-US"/>
          </a:p>
        </p:txBody>
      </p:sp>
    </p:spTree>
    <p:extLst>
      <p:ext uri="{BB962C8B-B14F-4D97-AF65-F5344CB8AC3E}">
        <p14:creationId xmlns:p14="http://schemas.microsoft.com/office/powerpoint/2010/main" val="3060573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724A-98E8-49CE-A6E3-9C0387A077F2}"/>
              </a:ext>
            </a:extLst>
          </p:cNvPr>
          <p:cNvSpPr>
            <a:spLocks noGrp="1"/>
          </p:cNvSpPr>
          <p:nvPr>
            <p:ph type="title"/>
          </p:nvPr>
        </p:nvSpPr>
        <p:spPr>
          <a:xfrm>
            <a:off x="486330" y="-280706"/>
            <a:ext cx="10515600" cy="1325563"/>
          </a:xfrm>
        </p:spPr>
        <p:txBody>
          <a:bodyPr>
            <a:normAutofit/>
          </a:bodyPr>
          <a:lstStyle/>
          <a:p>
            <a:pPr algn="ctr"/>
            <a:r>
              <a:rPr lang="en-US" sz="4000" b="1" dirty="0">
                <a:latin typeface="+mn-lt"/>
              </a:rPr>
              <a:t>Contents </a:t>
            </a:r>
            <a:endParaRPr lang="en-US" sz="4000" dirty="0">
              <a:latin typeface="+mn-lt"/>
            </a:endParaRPr>
          </a:p>
        </p:txBody>
      </p:sp>
      <p:sp>
        <p:nvSpPr>
          <p:cNvPr id="4" name="Content Placeholder 2">
            <a:extLst>
              <a:ext uri="{FF2B5EF4-FFF2-40B4-BE49-F238E27FC236}">
                <a16:creationId xmlns:a16="http://schemas.microsoft.com/office/drawing/2014/main" id="{F2AED079-6A13-40C0-92B7-AD316CCE773D}"/>
              </a:ext>
            </a:extLst>
          </p:cNvPr>
          <p:cNvSpPr>
            <a:spLocks noGrp="1"/>
          </p:cNvSpPr>
          <p:nvPr>
            <p:ph idx="1"/>
          </p:nvPr>
        </p:nvSpPr>
        <p:spPr>
          <a:xfrm>
            <a:off x="24746" y="456374"/>
            <a:ext cx="11811000" cy="5531732"/>
          </a:xfrm>
        </p:spPr>
        <p:txBody>
          <a:bodyPr>
            <a:noAutofit/>
          </a:bodyPr>
          <a:lstStyle/>
          <a:p>
            <a:pPr fontAlgn="base">
              <a:buClr>
                <a:srgbClr val="FF0000"/>
              </a:buClr>
              <a:buFont typeface="Wingdings" panose="05000000000000000000" pitchFamily="2" charset="2"/>
              <a:buChar char="v"/>
            </a:pPr>
            <a:r>
              <a:rPr lang="en-US" sz="2000" dirty="0"/>
              <a:t>Objective</a:t>
            </a:r>
          </a:p>
          <a:p>
            <a:pPr fontAlgn="base">
              <a:buClr>
                <a:srgbClr val="FF0000"/>
              </a:buClr>
              <a:buFont typeface="Wingdings" panose="05000000000000000000" pitchFamily="2" charset="2"/>
              <a:buChar char="v"/>
            </a:pPr>
            <a:r>
              <a:rPr lang="en-US" sz="2000" dirty="0"/>
              <a:t>Literature Review</a:t>
            </a:r>
          </a:p>
          <a:p>
            <a:pPr fontAlgn="base">
              <a:buClr>
                <a:srgbClr val="FF0000"/>
              </a:buClr>
              <a:buFont typeface="Wingdings" panose="05000000000000000000" pitchFamily="2" charset="2"/>
              <a:buChar char="v"/>
            </a:pPr>
            <a:r>
              <a:rPr lang="en-US" sz="2000" dirty="0"/>
              <a:t>Block diagram</a:t>
            </a:r>
          </a:p>
          <a:p>
            <a:pPr fontAlgn="base">
              <a:buClr>
                <a:srgbClr val="FF0000"/>
              </a:buClr>
              <a:buFont typeface="Wingdings" panose="05000000000000000000" pitchFamily="2" charset="2"/>
              <a:buChar char="v"/>
            </a:pPr>
            <a:r>
              <a:rPr lang="en-US" sz="2000" dirty="0"/>
              <a:t>Methodology</a:t>
            </a:r>
          </a:p>
          <a:p>
            <a:pPr fontAlgn="base">
              <a:buClr>
                <a:srgbClr val="FF0000"/>
              </a:buClr>
              <a:buFont typeface="Wingdings" panose="05000000000000000000" pitchFamily="2" charset="2"/>
              <a:buChar char="v"/>
            </a:pPr>
            <a:r>
              <a:rPr lang="en-US" sz="2000" dirty="0"/>
              <a:t>Part load efficiency theorem </a:t>
            </a:r>
          </a:p>
          <a:p>
            <a:pPr fontAlgn="base">
              <a:buClr>
                <a:srgbClr val="FF0000"/>
              </a:buClr>
              <a:buFont typeface="Wingdings" panose="05000000000000000000" pitchFamily="2" charset="2"/>
              <a:buChar char="v"/>
            </a:pPr>
            <a:r>
              <a:rPr lang="en-US" sz="2000" dirty="0"/>
              <a:t>Constraints Added for Optimization</a:t>
            </a:r>
          </a:p>
          <a:p>
            <a:pPr fontAlgn="base">
              <a:buClr>
                <a:srgbClr val="FF0000"/>
              </a:buClr>
              <a:buFont typeface="Wingdings" panose="05000000000000000000" pitchFamily="2" charset="2"/>
              <a:buChar char="v"/>
            </a:pPr>
            <a:r>
              <a:rPr lang="en-US" sz="2000" dirty="0"/>
              <a:t>Optimization</a:t>
            </a:r>
          </a:p>
          <a:p>
            <a:pPr fontAlgn="base">
              <a:buClr>
                <a:srgbClr val="FF0000"/>
              </a:buClr>
              <a:buFont typeface="Wingdings" panose="05000000000000000000" pitchFamily="2" charset="2"/>
              <a:buChar char="v"/>
            </a:pPr>
            <a:r>
              <a:rPr lang="en-US" sz="2000" dirty="0"/>
              <a:t>Training data of ML</a:t>
            </a:r>
          </a:p>
          <a:p>
            <a:pPr fontAlgn="base">
              <a:buClr>
                <a:srgbClr val="FF0000"/>
              </a:buClr>
              <a:buFont typeface="Wingdings" panose="05000000000000000000" pitchFamily="2" charset="2"/>
              <a:buChar char="v"/>
            </a:pPr>
            <a:r>
              <a:rPr lang="en-US" sz="2000" dirty="0"/>
              <a:t>Feed-forward method</a:t>
            </a:r>
          </a:p>
          <a:p>
            <a:pPr fontAlgn="base">
              <a:buClr>
                <a:srgbClr val="FF0000"/>
              </a:buClr>
              <a:buFont typeface="Wingdings" panose="05000000000000000000" pitchFamily="2" charset="2"/>
              <a:buChar char="v"/>
            </a:pPr>
            <a:r>
              <a:rPr lang="en-US" sz="2000" dirty="0"/>
              <a:t>Flowchart</a:t>
            </a:r>
          </a:p>
          <a:p>
            <a:pPr fontAlgn="base">
              <a:buClr>
                <a:srgbClr val="FF0000"/>
              </a:buClr>
              <a:buFont typeface="Wingdings" panose="05000000000000000000" pitchFamily="2" charset="2"/>
              <a:buChar char="v"/>
            </a:pPr>
            <a:r>
              <a:rPr lang="en-US" sz="2000" dirty="0"/>
              <a:t>FFN ML Model Output</a:t>
            </a:r>
          </a:p>
          <a:p>
            <a:pPr fontAlgn="base">
              <a:buClr>
                <a:srgbClr val="FF0000"/>
              </a:buClr>
              <a:buFont typeface="Wingdings" panose="05000000000000000000" pitchFamily="2" charset="2"/>
              <a:buChar char="v"/>
            </a:pPr>
            <a:r>
              <a:rPr lang="en-US" sz="2000" dirty="0"/>
              <a:t>Hardware</a:t>
            </a:r>
          </a:p>
          <a:p>
            <a:pPr fontAlgn="base">
              <a:buClr>
                <a:srgbClr val="FF0000"/>
              </a:buClr>
              <a:buFont typeface="Wingdings" panose="05000000000000000000" pitchFamily="2" charset="2"/>
              <a:buChar char="v"/>
            </a:pPr>
            <a:r>
              <a:rPr lang="en-US" sz="2000" dirty="0"/>
              <a:t>Results</a:t>
            </a:r>
          </a:p>
          <a:p>
            <a:pPr fontAlgn="base">
              <a:buClr>
                <a:srgbClr val="FF0000"/>
              </a:buClr>
              <a:buFont typeface="Wingdings" panose="05000000000000000000" pitchFamily="2" charset="2"/>
              <a:buChar char="v"/>
            </a:pPr>
            <a:r>
              <a:rPr lang="en-US" sz="2000" dirty="0"/>
              <a:t>Conclusion</a:t>
            </a:r>
          </a:p>
          <a:p>
            <a:pPr fontAlgn="base">
              <a:buClr>
                <a:srgbClr val="FF0000"/>
              </a:buClr>
              <a:buFont typeface="Wingdings" panose="05000000000000000000" pitchFamily="2" charset="2"/>
              <a:buChar char="v"/>
            </a:pPr>
            <a:r>
              <a:rPr lang="en-US" sz="2000" dirty="0"/>
              <a:t>References</a:t>
            </a:r>
          </a:p>
          <a:p>
            <a:pPr marL="0" indent="0" fontAlgn="base">
              <a:buClr>
                <a:srgbClr val="FF0000"/>
              </a:buClr>
              <a:buNone/>
            </a:pPr>
            <a:endParaRPr lang="en-US" sz="2000" dirty="0"/>
          </a:p>
        </p:txBody>
      </p:sp>
      <p:sp>
        <p:nvSpPr>
          <p:cNvPr id="3" name="Date Placeholder 2">
            <a:extLst>
              <a:ext uri="{FF2B5EF4-FFF2-40B4-BE49-F238E27FC236}">
                <a16:creationId xmlns:a16="http://schemas.microsoft.com/office/drawing/2014/main" id="{479A7BA9-1762-43A4-89B4-89FC2E17F979}"/>
              </a:ext>
            </a:extLst>
          </p:cNvPr>
          <p:cNvSpPr>
            <a:spLocks noGrp="1"/>
          </p:cNvSpPr>
          <p:nvPr>
            <p:ph type="dt" sz="half" idx="10"/>
          </p:nvPr>
        </p:nvSpPr>
        <p:spPr/>
        <p:txBody>
          <a:bodyPr/>
          <a:lstStyle/>
          <a:p>
            <a:fld id="{313D5505-8DB3-4EC1-B95C-13D1B973B97A}" type="datetime1">
              <a:rPr lang="en-US" smtClean="0"/>
              <a:t>5/7/2024</a:t>
            </a:fld>
            <a:endParaRPr lang="en-US"/>
          </a:p>
        </p:txBody>
      </p:sp>
      <p:sp>
        <p:nvSpPr>
          <p:cNvPr id="7" name="TextBox 6">
            <a:extLst>
              <a:ext uri="{FF2B5EF4-FFF2-40B4-BE49-F238E27FC236}">
                <a16:creationId xmlns:a16="http://schemas.microsoft.com/office/drawing/2014/main" id="{8DEF336D-4A95-4508-8C0D-6D44994B0E61}"/>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8" name="Footer Placeholder 7">
            <a:extLst>
              <a:ext uri="{FF2B5EF4-FFF2-40B4-BE49-F238E27FC236}">
                <a16:creationId xmlns:a16="http://schemas.microsoft.com/office/drawing/2014/main" id="{7999BB43-92BD-4A5B-9456-C637DF097902}"/>
              </a:ext>
            </a:extLst>
          </p:cNvPr>
          <p:cNvSpPr>
            <a:spLocks noGrp="1"/>
          </p:cNvSpPr>
          <p:nvPr>
            <p:ph type="ftr" sz="quarter" idx="11"/>
          </p:nvPr>
        </p:nvSpPr>
        <p:spPr/>
        <p:txBody>
          <a:bodyPr/>
          <a:lstStyle/>
          <a:p>
            <a:r>
              <a:rPr lang="en-US"/>
              <a:t>B.Tech, EEE Dept, MACE</a:t>
            </a:r>
          </a:p>
        </p:txBody>
      </p:sp>
      <p:sp>
        <p:nvSpPr>
          <p:cNvPr id="5" name="Slide Number Placeholder 4">
            <a:extLst>
              <a:ext uri="{FF2B5EF4-FFF2-40B4-BE49-F238E27FC236}">
                <a16:creationId xmlns:a16="http://schemas.microsoft.com/office/drawing/2014/main" id="{373E0D16-CA39-042C-E0B7-FF27AA826DDF}"/>
              </a:ext>
            </a:extLst>
          </p:cNvPr>
          <p:cNvSpPr>
            <a:spLocks noGrp="1"/>
          </p:cNvSpPr>
          <p:nvPr>
            <p:ph type="sldNum" sz="quarter" idx="12"/>
          </p:nvPr>
        </p:nvSpPr>
        <p:spPr/>
        <p:txBody>
          <a:bodyPr/>
          <a:lstStyle/>
          <a:p>
            <a:fld id="{FD0E0D11-6D28-4573-BBD2-EA5772F669FA}" type="slidenum">
              <a:rPr lang="en-US" smtClean="0"/>
              <a:t>2</a:t>
            </a:fld>
            <a:endParaRPr lang="en-US"/>
          </a:p>
        </p:txBody>
      </p:sp>
    </p:spTree>
    <p:extLst>
      <p:ext uri="{BB962C8B-B14F-4D97-AF65-F5344CB8AC3E}">
        <p14:creationId xmlns:p14="http://schemas.microsoft.com/office/powerpoint/2010/main" val="350547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E2764-74E6-7970-1D48-24AC969DA692}"/>
              </a:ext>
            </a:extLst>
          </p:cNvPr>
          <p:cNvSpPr>
            <a:spLocks noGrp="1"/>
          </p:cNvSpPr>
          <p:nvPr>
            <p:ph type="title"/>
          </p:nvPr>
        </p:nvSpPr>
        <p:spPr/>
        <p:txBody>
          <a:bodyPr>
            <a:normAutofit/>
          </a:bodyPr>
          <a:lstStyle/>
          <a:p>
            <a:pPr algn="ctr"/>
            <a:r>
              <a:rPr lang="en-US" sz="4000" b="1" dirty="0">
                <a:latin typeface="+mn-lt"/>
              </a:rPr>
              <a:t>ML Modelling and Training</a:t>
            </a:r>
            <a:endParaRPr lang="en-IN" sz="4000" b="1" dirty="0">
              <a:latin typeface="+mn-lt"/>
            </a:endParaRPr>
          </a:p>
        </p:txBody>
      </p:sp>
      <p:sp>
        <p:nvSpPr>
          <p:cNvPr id="3" name="Content Placeholder 2">
            <a:extLst>
              <a:ext uri="{FF2B5EF4-FFF2-40B4-BE49-F238E27FC236}">
                <a16:creationId xmlns:a16="http://schemas.microsoft.com/office/drawing/2014/main" id="{A22FAFF4-A716-57EE-AFA8-F8966BF4DFD1}"/>
              </a:ext>
            </a:extLst>
          </p:cNvPr>
          <p:cNvSpPr>
            <a:spLocks noGrp="1"/>
          </p:cNvSpPr>
          <p:nvPr>
            <p:ph idx="1"/>
          </p:nvPr>
        </p:nvSpPr>
        <p:spPr>
          <a:xfrm>
            <a:off x="677427" y="1847850"/>
            <a:ext cx="10515600" cy="4351338"/>
          </a:xfrm>
        </p:spPr>
        <p:txBody>
          <a:bodyPr>
            <a:normAutofit/>
          </a:bodyPr>
          <a:lstStyle/>
          <a:p>
            <a:pPr>
              <a:buClr>
                <a:srgbClr val="FF0000"/>
              </a:buClr>
              <a:buFont typeface="Wingdings" panose="05000000000000000000" pitchFamily="2" charset="2"/>
              <a:buChar char="v"/>
            </a:pPr>
            <a:r>
              <a:rPr lang="en-US" dirty="0"/>
              <a:t>Load the Data</a:t>
            </a:r>
          </a:p>
          <a:p>
            <a:pPr>
              <a:buClr>
                <a:srgbClr val="FF0000"/>
              </a:buClr>
              <a:buFont typeface="Wingdings" panose="05000000000000000000" pitchFamily="2" charset="2"/>
              <a:buChar char="v"/>
            </a:pPr>
            <a:r>
              <a:rPr lang="en-US" dirty="0"/>
              <a:t>Preprocess the Data</a:t>
            </a:r>
          </a:p>
          <a:p>
            <a:pPr>
              <a:buClr>
                <a:srgbClr val="FF0000"/>
              </a:buClr>
              <a:buFont typeface="Wingdings" panose="05000000000000000000" pitchFamily="2" charset="2"/>
              <a:buChar char="v"/>
            </a:pPr>
            <a:r>
              <a:rPr lang="en-US" dirty="0"/>
              <a:t>Split the Data</a:t>
            </a:r>
          </a:p>
          <a:p>
            <a:pPr>
              <a:buClr>
                <a:srgbClr val="FF0000"/>
              </a:buClr>
              <a:buFont typeface="Wingdings" panose="05000000000000000000" pitchFamily="2" charset="2"/>
              <a:buChar char="v"/>
            </a:pPr>
            <a:r>
              <a:rPr lang="en-US" dirty="0"/>
              <a:t>Choose a Model</a:t>
            </a:r>
          </a:p>
          <a:p>
            <a:pPr>
              <a:buClr>
                <a:srgbClr val="FF0000"/>
              </a:buClr>
              <a:buFont typeface="Wingdings" panose="05000000000000000000" pitchFamily="2" charset="2"/>
              <a:buChar char="v"/>
            </a:pPr>
            <a:r>
              <a:rPr lang="en-US" dirty="0"/>
              <a:t>Train the Model</a:t>
            </a:r>
          </a:p>
          <a:p>
            <a:pPr>
              <a:buClr>
                <a:srgbClr val="FF0000"/>
              </a:buClr>
              <a:buFont typeface="Wingdings" panose="05000000000000000000" pitchFamily="2" charset="2"/>
              <a:buChar char="v"/>
            </a:pPr>
            <a:r>
              <a:rPr lang="en-US" dirty="0"/>
              <a:t>Evaluate the Model </a:t>
            </a:r>
          </a:p>
        </p:txBody>
      </p:sp>
      <p:sp>
        <p:nvSpPr>
          <p:cNvPr id="4" name="Date Placeholder 3">
            <a:extLst>
              <a:ext uri="{FF2B5EF4-FFF2-40B4-BE49-F238E27FC236}">
                <a16:creationId xmlns:a16="http://schemas.microsoft.com/office/drawing/2014/main" id="{1EEFDFAA-A4F2-745B-EABF-E24742C62EBF}"/>
              </a:ext>
            </a:extLst>
          </p:cNvPr>
          <p:cNvSpPr>
            <a:spLocks noGrp="1"/>
          </p:cNvSpPr>
          <p:nvPr>
            <p:ph type="dt" sz="half" idx="10"/>
          </p:nvPr>
        </p:nvSpPr>
        <p:spPr/>
        <p:txBody>
          <a:bodyPr/>
          <a:lstStyle/>
          <a:p>
            <a:fld id="{6B9D2733-0DA7-4309-A749-D5D3450E0F0E}" type="datetime1">
              <a:rPr lang="en-US" smtClean="0"/>
              <a:t>5/7/2024</a:t>
            </a:fld>
            <a:endParaRPr lang="en-US"/>
          </a:p>
        </p:txBody>
      </p:sp>
      <p:sp>
        <p:nvSpPr>
          <p:cNvPr id="5" name="Footer Placeholder 4">
            <a:extLst>
              <a:ext uri="{FF2B5EF4-FFF2-40B4-BE49-F238E27FC236}">
                <a16:creationId xmlns:a16="http://schemas.microsoft.com/office/drawing/2014/main" id="{439A695E-76EE-5F7E-B54C-5D2E5C5A1737}"/>
              </a:ext>
            </a:extLst>
          </p:cNvPr>
          <p:cNvSpPr>
            <a:spLocks noGrp="1"/>
          </p:cNvSpPr>
          <p:nvPr>
            <p:ph type="ftr" sz="quarter" idx="11"/>
          </p:nvPr>
        </p:nvSpPr>
        <p:spPr/>
        <p:txBody>
          <a:bodyPr/>
          <a:lstStyle/>
          <a:p>
            <a:r>
              <a:rPr lang="en-US"/>
              <a:t>B.Tech, EEE Dept, MACE</a:t>
            </a:r>
          </a:p>
        </p:txBody>
      </p:sp>
      <p:sp>
        <p:nvSpPr>
          <p:cNvPr id="6" name="TextBox 5">
            <a:extLst>
              <a:ext uri="{FF2B5EF4-FFF2-40B4-BE49-F238E27FC236}">
                <a16:creationId xmlns:a16="http://schemas.microsoft.com/office/drawing/2014/main" id="{3ABA40DA-84DC-CF36-C593-D774ACB6ED5D}"/>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7" name="Slide Number Placeholder 6">
            <a:extLst>
              <a:ext uri="{FF2B5EF4-FFF2-40B4-BE49-F238E27FC236}">
                <a16:creationId xmlns:a16="http://schemas.microsoft.com/office/drawing/2014/main" id="{7369956D-043E-994B-C8D2-492E2D8FD011}"/>
              </a:ext>
            </a:extLst>
          </p:cNvPr>
          <p:cNvSpPr>
            <a:spLocks noGrp="1"/>
          </p:cNvSpPr>
          <p:nvPr>
            <p:ph type="sldNum" sz="quarter" idx="12"/>
          </p:nvPr>
        </p:nvSpPr>
        <p:spPr/>
        <p:txBody>
          <a:bodyPr/>
          <a:lstStyle/>
          <a:p>
            <a:fld id="{FD0E0D11-6D28-4573-BBD2-EA5772F669FA}" type="slidenum">
              <a:rPr lang="en-US" smtClean="0"/>
              <a:t>20</a:t>
            </a:fld>
            <a:endParaRPr lang="en-US"/>
          </a:p>
        </p:txBody>
      </p:sp>
    </p:spTree>
    <p:extLst>
      <p:ext uri="{BB962C8B-B14F-4D97-AF65-F5344CB8AC3E}">
        <p14:creationId xmlns:p14="http://schemas.microsoft.com/office/powerpoint/2010/main" val="304178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B78B-5090-4B94-865D-0504DF559D79}"/>
              </a:ext>
            </a:extLst>
          </p:cNvPr>
          <p:cNvSpPr>
            <a:spLocks noGrp="1"/>
          </p:cNvSpPr>
          <p:nvPr>
            <p:ph type="title"/>
          </p:nvPr>
        </p:nvSpPr>
        <p:spPr>
          <a:xfrm>
            <a:off x="556846" y="0"/>
            <a:ext cx="10515600" cy="1325563"/>
          </a:xfrm>
        </p:spPr>
        <p:txBody>
          <a:bodyPr/>
          <a:lstStyle/>
          <a:p>
            <a:pPr algn="ctr"/>
            <a:r>
              <a:rPr lang="en-US" sz="4000" b="1" dirty="0">
                <a:latin typeface="+mn-lt"/>
              </a:rPr>
              <a:t>Flowchart</a:t>
            </a:r>
            <a:endParaRPr lang="en-US" dirty="0">
              <a:latin typeface="+mn-lt"/>
            </a:endParaRPr>
          </a:p>
        </p:txBody>
      </p:sp>
      <p:sp>
        <p:nvSpPr>
          <p:cNvPr id="4" name="Date Placeholder 3">
            <a:extLst>
              <a:ext uri="{FF2B5EF4-FFF2-40B4-BE49-F238E27FC236}">
                <a16:creationId xmlns:a16="http://schemas.microsoft.com/office/drawing/2014/main" id="{836017F1-0FDB-4617-ABB2-67D1DD1AE85E}"/>
              </a:ext>
            </a:extLst>
          </p:cNvPr>
          <p:cNvSpPr>
            <a:spLocks noGrp="1"/>
          </p:cNvSpPr>
          <p:nvPr>
            <p:ph type="dt" sz="half" idx="10"/>
          </p:nvPr>
        </p:nvSpPr>
        <p:spPr/>
        <p:txBody>
          <a:bodyPr/>
          <a:lstStyle/>
          <a:p>
            <a:fld id="{A84CF6A3-81A4-4081-B174-F0781D43DE61}" type="datetime1">
              <a:rPr lang="en-US" smtClean="0"/>
              <a:t>5/7/2024</a:t>
            </a:fld>
            <a:endParaRPr lang="en-US"/>
          </a:p>
        </p:txBody>
      </p:sp>
      <p:sp>
        <p:nvSpPr>
          <p:cNvPr id="5" name="Footer Placeholder 4">
            <a:extLst>
              <a:ext uri="{FF2B5EF4-FFF2-40B4-BE49-F238E27FC236}">
                <a16:creationId xmlns:a16="http://schemas.microsoft.com/office/drawing/2014/main" id="{28892205-FA85-4AF8-BFC0-8D233A6D90A8}"/>
              </a:ext>
            </a:extLst>
          </p:cNvPr>
          <p:cNvSpPr>
            <a:spLocks noGrp="1"/>
          </p:cNvSpPr>
          <p:nvPr>
            <p:ph type="ftr" sz="quarter" idx="11"/>
          </p:nvPr>
        </p:nvSpPr>
        <p:spPr/>
        <p:txBody>
          <a:bodyPr/>
          <a:lstStyle/>
          <a:p>
            <a:r>
              <a:rPr lang="en-US"/>
              <a:t>B.Tech, EEE Dept, MACE</a:t>
            </a:r>
          </a:p>
        </p:txBody>
      </p:sp>
      <p:sp>
        <p:nvSpPr>
          <p:cNvPr id="3" name="TextBox 2">
            <a:extLst>
              <a:ext uri="{FF2B5EF4-FFF2-40B4-BE49-F238E27FC236}">
                <a16:creationId xmlns:a16="http://schemas.microsoft.com/office/drawing/2014/main" id="{2FCC2C7B-CF0E-668D-837A-CD47692AB50A}"/>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6" name="TextBox 5">
            <a:extLst>
              <a:ext uri="{FF2B5EF4-FFF2-40B4-BE49-F238E27FC236}">
                <a16:creationId xmlns:a16="http://schemas.microsoft.com/office/drawing/2014/main" id="{FAE49BD0-4FBB-4291-981B-07FF4953B734}"/>
              </a:ext>
            </a:extLst>
          </p:cNvPr>
          <p:cNvSpPr txBox="1"/>
          <p:nvPr/>
        </p:nvSpPr>
        <p:spPr>
          <a:xfrm>
            <a:off x="4563343" y="6048728"/>
            <a:ext cx="4572002" cy="369332"/>
          </a:xfrm>
          <a:prstGeom prst="rect">
            <a:avLst/>
          </a:prstGeom>
          <a:noFill/>
        </p:spPr>
        <p:txBody>
          <a:bodyPr wrap="square" rtlCol="0">
            <a:spAutoFit/>
          </a:bodyPr>
          <a:lstStyle/>
          <a:p>
            <a:r>
              <a:rPr lang="en-US" dirty="0"/>
              <a:t>Fig 7 : Flowchart</a:t>
            </a:r>
            <a:endParaRPr lang="en-IN" dirty="0"/>
          </a:p>
        </p:txBody>
      </p:sp>
      <p:sp>
        <p:nvSpPr>
          <p:cNvPr id="9" name="Slide Number Placeholder 8">
            <a:extLst>
              <a:ext uri="{FF2B5EF4-FFF2-40B4-BE49-F238E27FC236}">
                <a16:creationId xmlns:a16="http://schemas.microsoft.com/office/drawing/2014/main" id="{5674D11C-AFC6-8086-0538-6EECD9A0928B}"/>
              </a:ext>
            </a:extLst>
          </p:cNvPr>
          <p:cNvSpPr>
            <a:spLocks noGrp="1"/>
          </p:cNvSpPr>
          <p:nvPr>
            <p:ph type="sldNum" sz="quarter" idx="12"/>
          </p:nvPr>
        </p:nvSpPr>
        <p:spPr/>
        <p:txBody>
          <a:bodyPr/>
          <a:lstStyle/>
          <a:p>
            <a:fld id="{FD0E0D11-6D28-4573-BBD2-EA5772F669FA}" type="slidenum">
              <a:rPr lang="en-US" smtClean="0"/>
              <a:t>21</a:t>
            </a:fld>
            <a:endParaRPr lang="en-US"/>
          </a:p>
        </p:txBody>
      </p:sp>
      <p:sp>
        <p:nvSpPr>
          <p:cNvPr id="27" name="Oval 26"/>
          <p:cNvSpPr/>
          <p:nvPr/>
        </p:nvSpPr>
        <p:spPr>
          <a:xfrm>
            <a:off x="7683761" y="4873255"/>
            <a:ext cx="876300" cy="6381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End</a:t>
            </a:r>
          </a:p>
        </p:txBody>
      </p:sp>
      <p:sp>
        <p:nvSpPr>
          <p:cNvPr id="35" name="Rectangle 34"/>
          <p:cNvSpPr/>
          <p:nvPr/>
        </p:nvSpPr>
        <p:spPr>
          <a:xfrm>
            <a:off x="6990193" y="3806364"/>
            <a:ext cx="2220595"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Plot training history</a:t>
            </a:r>
          </a:p>
        </p:txBody>
      </p:sp>
      <p:sp>
        <p:nvSpPr>
          <p:cNvPr id="46" name="Rectangle 20"/>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7" name="Rectangle 31"/>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cxnSp>
        <p:nvCxnSpPr>
          <p:cNvPr id="58" name="Straight Arrow Connector 57"/>
          <p:cNvCxnSpPr/>
          <p:nvPr/>
        </p:nvCxnSpPr>
        <p:spPr>
          <a:xfrm>
            <a:off x="8099574" y="4364767"/>
            <a:ext cx="636" cy="5084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Rectangle 95"/>
          <p:cNvSpPr/>
          <p:nvPr/>
        </p:nvSpPr>
        <p:spPr>
          <a:xfrm>
            <a:off x="2328668" y="1778647"/>
            <a:ext cx="2041046" cy="4421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Read input data from Excel files</a:t>
            </a:r>
          </a:p>
        </p:txBody>
      </p:sp>
      <p:sp>
        <p:nvSpPr>
          <p:cNvPr id="97" name="Rectangle 96"/>
          <p:cNvSpPr/>
          <p:nvPr/>
        </p:nvSpPr>
        <p:spPr>
          <a:xfrm>
            <a:off x="2300109" y="2540650"/>
            <a:ext cx="2100580" cy="40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Read output data from Excel files</a:t>
            </a:r>
          </a:p>
        </p:txBody>
      </p:sp>
      <p:sp>
        <p:nvSpPr>
          <p:cNvPr id="98" name="Rectangle 97"/>
          <p:cNvSpPr/>
          <p:nvPr/>
        </p:nvSpPr>
        <p:spPr>
          <a:xfrm>
            <a:off x="2259649" y="3249858"/>
            <a:ext cx="2238618" cy="427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Normalize input and output</a:t>
            </a:r>
          </a:p>
        </p:txBody>
      </p:sp>
      <p:sp>
        <p:nvSpPr>
          <p:cNvPr id="99" name="Rectangle 98"/>
          <p:cNvSpPr/>
          <p:nvPr/>
        </p:nvSpPr>
        <p:spPr>
          <a:xfrm>
            <a:off x="2259649" y="4024754"/>
            <a:ext cx="2219960" cy="414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Split data into training and testing sets</a:t>
            </a:r>
          </a:p>
        </p:txBody>
      </p:sp>
      <p:sp>
        <p:nvSpPr>
          <p:cNvPr id="100" name="Rectangle 99"/>
          <p:cNvSpPr/>
          <p:nvPr/>
        </p:nvSpPr>
        <p:spPr>
          <a:xfrm>
            <a:off x="2239211" y="4866010"/>
            <a:ext cx="221996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Build deep neural network model</a:t>
            </a:r>
          </a:p>
        </p:txBody>
      </p:sp>
      <p:sp>
        <p:nvSpPr>
          <p:cNvPr id="101" name="Oval 100"/>
          <p:cNvSpPr/>
          <p:nvPr/>
        </p:nvSpPr>
        <p:spPr>
          <a:xfrm>
            <a:off x="2940808" y="880953"/>
            <a:ext cx="870555" cy="594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Start</a:t>
            </a:r>
          </a:p>
        </p:txBody>
      </p:sp>
      <p:cxnSp>
        <p:nvCxnSpPr>
          <p:cNvPr id="102" name="Straight Arrow Connector 101"/>
          <p:cNvCxnSpPr/>
          <p:nvPr/>
        </p:nvCxnSpPr>
        <p:spPr>
          <a:xfrm>
            <a:off x="3378958" y="1474987"/>
            <a:ext cx="0"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p:cNvCxnSpPr/>
          <p:nvPr/>
        </p:nvCxnSpPr>
        <p:spPr>
          <a:xfrm>
            <a:off x="3369629" y="2220753"/>
            <a:ext cx="0"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4" name="Straight Arrow Connector 103"/>
          <p:cNvCxnSpPr/>
          <p:nvPr/>
        </p:nvCxnSpPr>
        <p:spPr>
          <a:xfrm>
            <a:off x="3369940" y="2942985"/>
            <a:ext cx="0" cy="304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5" name="Straight Arrow Connector 104"/>
          <p:cNvCxnSpPr/>
          <p:nvPr/>
        </p:nvCxnSpPr>
        <p:spPr>
          <a:xfrm>
            <a:off x="3369629" y="4438998"/>
            <a:ext cx="6456" cy="4094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6" name="Straight Arrow Connector 105"/>
          <p:cNvCxnSpPr>
            <a:endCxn id="99" idx="0"/>
          </p:cNvCxnSpPr>
          <p:nvPr/>
        </p:nvCxnSpPr>
        <p:spPr>
          <a:xfrm>
            <a:off x="3369629" y="3701496"/>
            <a:ext cx="0" cy="3232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Rectangle 125"/>
          <p:cNvSpPr/>
          <p:nvPr/>
        </p:nvSpPr>
        <p:spPr>
          <a:xfrm>
            <a:off x="6990547" y="2762236"/>
            <a:ext cx="2219325"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Train the model</a:t>
            </a:r>
          </a:p>
        </p:txBody>
      </p:sp>
      <p:sp>
        <p:nvSpPr>
          <p:cNvPr id="127" name="Rectangle 126"/>
          <p:cNvSpPr/>
          <p:nvPr/>
        </p:nvSpPr>
        <p:spPr>
          <a:xfrm>
            <a:off x="6989912" y="1728237"/>
            <a:ext cx="221996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400" dirty="0">
                <a:effectLst/>
                <a:ea typeface="Calibri" panose="020F0502020204030204" pitchFamily="34" charset="0"/>
                <a:cs typeface="Mangal"/>
              </a:rPr>
              <a:t>Evaluate the model on test data</a:t>
            </a:r>
          </a:p>
        </p:txBody>
      </p:sp>
      <p:cxnSp>
        <p:nvCxnSpPr>
          <p:cNvPr id="128" name="Straight Arrow Connector 127"/>
          <p:cNvCxnSpPr>
            <a:endCxn id="126" idx="0"/>
          </p:cNvCxnSpPr>
          <p:nvPr/>
        </p:nvCxnSpPr>
        <p:spPr>
          <a:xfrm>
            <a:off x="8099574" y="2253748"/>
            <a:ext cx="636" cy="5084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9" name="Straight Arrow Connector 128"/>
          <p:cNvCxnSpPr/>
          <p:nvPr/>
        </p:nvCxnSpPr>
        <p:spPr>
          <a:xfrm>
            <a:off x="8099574" y="3270380"/>
            <a:ext cx="636" cy="5084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Elbow Connector 135"/>
          <p:cNvCxnSpPr>
            <a:stCxn id="100" idx="2"/>
            <a:endCxn id="127" idx="0"/>
          </p:cNvCxnSpPr>
          <p:nvPr/>
        </p:nvCxnSpPr>
        <p:spPr>
          <a:xfrm rot="5400000" flipH="1" flipV="1">
            <a:off x="3884192" y="1193235"/>
            <a:ext cx="3680698" cy="4750701"/>
          </a:xfrm>
          <a:prstGeom prst="bentConnector5">
            <a:avLst>
              <a:gd name="adj1" fmla="val -6211"/>
              <a:gd name="adj2" fmla="val 50000"/>
              <a:gd name="adj3" fmla="val 10621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1818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C470-4DC8-2D21-4190-8CF85F08409E}"/>
              </a:ext>
            </a:extLst>
          </p:cNvPr>
          <p:cNvSpPr>
            <a:spLocks noGrp="1"/>
          </p:cNvSpPr>
          <p:nvPr>
            <p:ph type="title"/>
          </p:nvPr>
        </p:nvSpPr>
        <p:spPr/>
        <p:txBody>
          <a:bodyPr>
            <a:normAutofit/>
          </a:bodyPr>
          <a:lstStyle/>
          <a:p>
            <a:pPr algn="ctr"/>
            <a:r>
              <a:rPr lang="en-US" sz="4000" b="1" dirty="0">
                <a:latin typeface="+mn-lt"/>
              </a:rPr>
              <a:t>FFN ML Model Output</a:t>
            </a:r>
            <a:endParaRPr lang="en-IN" sz="4000" dirty="0">
              <a:latin typeface="+mn-lt"/>
            </a:endParaRPr>
          </a:p>
        </p:txBody>
      </p:sp>
      <p:sp>
        <p:nvSpPr>
          <p:cNvPr id="3" name="Content Placeholder 2">
            <a:extLst>
              <a:ext uri="{FF2B5EF4-FFF2-40B4-BE49-F238E27FC236}">
                <a16:creationId xmlns:a16="http://schemas.microsoft.com/office/drawing/2014/main" id="{BE3131AA-DE75-B83E-7DE4-DE178FEAEAEE}"/>
              </a:ext>
            </a:extLst>
          </p:cNvPr>
          <p:cNvSpPr>
            <a:spLocks noGrp="1"/>
          </p:cNvSpPr>
          <p:nvPr>
            <p:ph idx="1"/>
          </p:nvPr>
        </p:nvSpPr>
        <p:spPr/>
        <p:txBody>
          <a:bodyPr/>
          <a:lstStyle/>
          <a:p>
            <a:pPr>
              <a:buClr>
                <a:srgbClr val="FF0000"/>
              </a:buClr>
              <a:buFont typeface="Wingdings" panose="05000000000000000000" pitchFamily="2" charset="2"/>
              <a:buChar char="v"/>
            </a:pPr>
            <a:r>
              <a:rPr lang="en-US" dirty="0"/>
              <a:t>Test loss = 0.143</a:t>
            </a:r>
            <a:endParaRPr lang="en-IN" dirty="0"/>
          </a:p>
        </p:txBody>
      </p:sp>
      <p:sp>
        <p:nvSpPr>
          <p:cNvPr id="4" name="Date Placeholder 3">
            <a:extLst>
              <a:ext uri="{FF2B5EF4-FFF2-40B4-BE49-F238E27FC236}">
                <a16:creationId xmlns:a16="http://schemas.microsoft.com/office/drawing/2014/main" id="{BF64E555-553C-79B8-EB1E-2D69417C4F85}"/>
              </a:ext>
            </a:extLst>
          </p:cNvPr>
          <p:cNvSpPr>
            <a:spLocks noGrp="1"/>
          </p:cNvSpPr>
          <p:nvPr>
            <p:ph type="dt" sz="half" idx="10"/>
          </p:nvPr>
        </p:nvSpPr>
        <p:spPr/>
        <p:txBody>
          <a:bodyPr/>
          <a:lstStyle/>
          <a:p>
            <a:fld id="{DB8F9AC4-B406-4FE8-88A5-D2696E6C9267}" type="datetime1">
              <a:rPr lang="en-US" smtClean="0"/>
              <a:t>5/7/2024</a:t>
            </a:fld>
            <a:endParaRPr lang="en-US"/>
          </a:p>
        </p:txBody>
      </p:sp>
      <p:sp>
        <p:nvSpPr>
          <p:cNvPr id="5" name="Footer Placeholder 4">
            <a:extLst>
              <a:ext uri="{FF2B5EF4-FFF2-40B4-BE49-F238E27FC236}">
                <a16:creationId xmlns:a16="http://schemas.microsoft.com/office/drawing/2014/main" id="{5FDB15B0-EAD1-594D-D091-7E882A8F38FD}"/>
              </a:ext>
            </a:extLst>
          </p:cNvPr>
          <p:cNvSpPr>
            <a:spLocks noGrp="1"/>
          </p:cNvSpPr>
          <p:nvPr>
            <p:ph type="ftr" sz="quarter" idx="11"/>
          </p:nvPr>
        </p:nvSpPr>
        <p:spPr/>
        <p:txBody>
          <a:bodyPr/>
          <a:lstStyle/>
          <a:p>
            <a:r>
              <a:rPr lang="en-US"/>
              <a:t>B.Tech, EEE Dept, MACE</a:t>
            </a:r>
          </a:p>
        </p:txBody>
      </p:sp>
      <p:sp>
        <p:nvSpPr>
          <p:cNvPr id="10" name="TextBox 9">
            <a:extLst>
              <a:ext uri="{FF2B5EF4-FFF2-40B4-BE49-F238E27FC236}">
                <a16:creationId xmlns:a16="http://schemas.microsoft.com/office/drawing/2014/main" id="{7BB0EDD1-C16E-1D79-8AD7-25EB0332EAA7}"/>
              </a:ext>
            </a:extLst>
          </p:cNvPr>
          <p:cNvSpPr txBox="1"/>
          <p:nvPr/>
        </p:nvSpPr>
        <p:spPr>
          <a:xfrm>
            <a:off x="6523494" y="9427"/>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11" name="Slide Number Placeholder 10">
            <a:extLst>
              <a:ext uri="{FF2B5EF4-FFF2-40B4-BE49-F238E27FC236}">
                <a16:creationId xmlns:a16="http://schemas.microsoft.com/office/drawing/2014/main" id="{B1352FBC-D409-80C2-E515-06B36661F075}"/>
              </a:ext>
            </a:extLst>
          </p:cNvPr>
          <p:cNvSpPr>
            <a:spLocks noGrp="1"/>
          </p:cNvSpPr>
          <p:nvPr>
            <p:ph type="sldNum" sz="quarter" idx="12"/>
          </p:nvPr>
        </p:nvSpPr>
        <p:spPr/>
        <p:txBody>
          <a:bodyPr/>
          <a:lstStyle/>
          <a:p>
            <a:fld id="{FD0E0D11-6D28-4573-BBD2-EA5772F669FA}" type="slidenum">
              <a:rPr lang="en-US" smtClean="0"/>
              <a:t>22</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876" t="-352" r="41088" b="352"/>
          <a:stretch/>
        </p:blipFill>
        <p:spPr>
          <a:xfrm>
            <a:off x="4803128" y="1640340"/>
            <a:ext cx="5789177" cy="4721907"/>
          </a:xfrm>
          <a:prstGeom prst="rect">
            <a:avLst/>
          </a:prstGeom>
        </p:spPr>
      </p:pic>
      <p:sp>
        <p:nvSpPr>
          <p:cNvPr id="13" name="TextBox 12">
            <a:extLst>
              <a:ext uri="{FF2B5EF4-FFF2-40B4-BE49-F238E27FC236}">
                <a16:creationId xmlns:a16="http://schemas.microsoft.com/office/drawing/2014/main" id="{56312173-1383-1136-4E30-BD8AEA16417E}"/>
              </a:ext>
            </a:extLst>
          </p:cNvPr>
          <p:cNvSpPr txBox="1"/>
          <p:nvPr/>
        </p:nvSpPr>
        <p:spPr>
          <a:xfrm>
            <a:off x="6020305" y="6081991"/>
            <a:ext cx="4572002" cy="369332"/>
          </a:xfrm>
          <a:prstGeom prst="rect">
            <a:avLst/>
          </a:prstGeom>
          <a:noFill/>
        </p:spPr>
        <p:txBody>
          <a:bodyPr wrap="square" rtlCol="0">
            <a:spAutoFit/>
          </a:bodyPr>
          <a:lstStyle/>
          <a:p>
            <a:r>
              <a:rPr lang="en-US" dirty="0"/>
              <a:t>Fig 8 : FFN model output</a:t>
            </a:r>
            <a:endParaRPr lang="en-IN" dirty="0"/>
          </a:p>
        </p:txBody>
      </p:sp>
    </p:spTree>
    <p:extLst>
      <p:ext uri="{BB962C8B-B14F-4D97-AF65-F5344CB8AC3E}">
        <p14:creationId xmlns:p14="http://schemas.microsoft.com/office/powerpoint/2010/main" val="3918752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E6CD-CA01-4C27-8A7D-802EA28DFE25}"/>
              </a:ext>
            </a:extLst>
          </p:cNvPr>
          <p:cNvSpPr>
            <a:spLocks noGrp="1"/>
          </p:cNvSpPr>
          <p:nvPr>
            <p:ph type="title"/>
          </p:nvPr>
        </p:nvSpPr>
        <p:spPr/>
        <p:txBody>
          <a:bodyPr>
            <a:normAutofit/>
          </a:bodyPr>
          <a:lstStyle/>
          <a:p>
            <a:pPr algn="ctr"/>
            <a:r>
              <a:rPr lang="en-US" sz="4000" b="1" dirty="0">
                <a:latin typeface="+mn-lt"/>
              </a:rPr>
              <a:t>FFN ML Model Output</a:t>
            </a:r>
            <a:endParaRPr lang="en-US" sz="4000" dirty="0">
              <a:latin typeface="+mn-lt"/>
            </a:endParaRPr>
          </a:p>
        </p:txBody>
      </p:sp>
      <p:sp>
        <p:nvSpPr>
          <p:cNvPr id="4" name="Date Placeholder 3">
            <a:extLst>
              <a:ext uri="{FF2B5EF4-FFF2-40B4-BE49-F238E27FC236}">
                <a16:creationId xmlns:a16="http://schemas.microsoft.com/office/drawing/2014/main" id="{92D2BC27-9E56-4566-9C0F-14CDF3D487C8}"/>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874D3D06-8D9A-479C-A871-1E6B59C2A915}"/>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B66A531F-C6E1-40F7-BBAB-124B4CD40681}"/>
              </a:ext>
            </a:extLst>
          </p:cNvPr>
          <p:cNvSpPr>
            <a:spLocks noGrp="1"/>
          </p:cNvSpPr>
          <p:nvPr>
            <p:ph type="sldNum" sz="quarter" idx="12"/>
          </p:nvPr>
        </p:nvSpPr>
        <p:spPr/>
        <p:txBody>
          <a:bodyPr/>
          <a:lstStyle/>
          <a:p>
            <a:fld id="{FD0E0D11-6D28-4573-BBD2-EA5772F669FA}" type="slidenum">
              <a:rPr lang="en-US" smtClean="0"/>
              <a:t>23</a:t>
            </a:fld>
            <a:endParaRPr lang="en-US"/>
          </a:p>
        </p:txBody>
      </p:sp>
      <p:sp>
        <p:nvSpPr>
          <p:cNvPr id="8" name="Content Placeholder 2">
            <a:extLst>
              <a:ext uri="{FF2B5EF4-FFF2-40B4-BE49-F238E27FC236}">
                <a16:creationId xmlns:a16="http://schemas.microsoft.com/office/drawing/2014/main" id="{E7DB3DBE-BFA3-46DC-A0B1-C6D48D4A687A}"/>
              </a:ext>
            </a:extLst>
          </p:cNvPr>
          <p:cNvSpPr>
            <a:spLocks noGrp="1"/>
          </p:cNvSpPr>
          <p:nvPr>
            <p:ph idx="1"/>
          </p:nvPr>
        </p:nvSpPr>
        <p:spPr>
          <a:xfrm>
            <a:off x="838199" y="1825625"/>
            <a:ext cx="11152695" cy="4351338"/>
          </a:xfrm>
        </p:spPr>
        <p:txBody>
          <a:bodyPr/>
          <a:lstStyle/>
          <a:p>
            <a:pPr>
              <a:buClr>
                <a:srgbClr val="FF0000"/>
              </a:buClr>
              <a:buFont typeface="Wingdings" panose="05000000000000000000" pitchFamily="2" charset="2"/>
              <a:buChar char="v"/>
            </a:pPr>
            <a:r>
              <a:rPr lang="en-IN" dirty="0"/>
              <a:t> Trained the ML model with 1 lakh input and desired data</a:t>
            </a:r>
          </a:p>
          <a:p>
            <a:pPr>
              <a:buClr>
                <a:srgbClr val="FF0000"/>
              </a:buClr>
              <a:buFont typeface="Wingdings" panose="05000000000000000000" pitchFamily="2" charset="2"/>
              <a:buChar char="v"/>
            </a:pPr>
            <a:r>
              <a:rPr lang="en-IN" dirty="0"/>
              <a:t> Training Loss and validation loss reduced </a:t>
            </a:r>
          </a:p>
          <a:p>
            <a:pPr>
              <a:buClr>
                <a:srgbClr val="FF0000"/>
              </a:buClr>
              <a:buFont typeface="Wingdings" panose="05000000000000000000" pitchFamily="2" charset="2"/>
              <a:buChar char="v"/>
            </a:pPr>
            <a:r>
              <a:rPr lang="en-IN" dirty="0"/>
              <a:t>The model is uploaded to raspberry pi</a:t>
            </a:r>
          </a:p>
          <a:p>
            <a:pPr marL="0" indent="0">
              <a:buClr>
                <a:srgbClr val="FF0000"/>
              </a:buClr>
              <a:buNone/>
            </a:pPr>
            <a:endParaRPr lang="en-IN" dirty="0"/>
          </a:p>
          <a:p>
            <a:pPr>
              <a:buClr>
                <a:srgbClr val="FF0000"/>
              </a:buClr>
              <a:buFont typeface="Wingdings" panose="05000000000000000000" pitchFamily="2" charset="2"/>
              <a:buChar char="v"/>
            </a:pPr>
            <a:endParaRPr lang="en-IN" dirty="0"/>
          </a:p>
        </p:txBody>
      </p:sp>
      <p:sp>
        <p:nvSpPr>
          <p:cNvPr id="9" name="TextBox 8">
            <a:extLst>
              <a:ext uri="{FF2B5EF4-FFF2-40B4-BE49-F238E27FC236}">
                <a16:creationId xmlns:a16="http://schemas.microsoft.com/office/drawing/2014/main" id="{AD040F1D-99D1-4756-9C70-AD4DEE6A6558}"/>
              </a:ext>
            </a:extLst>
          </p:cNvPr>
          <p:cNvSpPr txBox="1"/>
          <p:nvPr/>
        </p:nvSpPr>
        <p:spPr>
          <a:xfrm>
            <a:off x="6523494"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3378281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7B62E-2728-F675-D034-973C1E02AEF1}"/>
              </a:ext>
            </a:extLst>
          </p:cNvPr>
          <p:cNvSpPr>
            <a:spLocks noGrp="1"/>
          </p:cNvSpPr>
          <p:nvPr>
            <p:ph type="title"/>
          </p:nvPr>
        </p:nvSpPr>
        <p:spPr/>
        <p:txBody>
          <a:bodyPr>
            <a:normAutofit/>
          </a:bodyPr>
          <a:lstStyle/>
          <a:p>
            <a:pPr algn="ctr"/>
            <a:r>
              <a:rPr lang="en-US" sz="4000" b="1" dirty="0">
                <a:latin typeface="+mn-lt"/>
              </a:rPr>
              <a:t>FFN ML Model Output</a:t>
            </a:r>
            <a:endParaRPr lang="en-IN" sz="4000" b="1" dirty="0">
              <a:latin typeface="+mn-lt"/>
            </a:endParaRPr>
          </a:p>
        </p:txBody>
      </p:sp>
      <p:sp>
        <p:nvSpPr>
          <p:cNvPr id="4" name="Date Placeholder 3">
            <a:extLst>
              <a:ext uri="{FF2B5EF4-FFF2-40B4-BE49-F238E27FC236}">
                <a16:creationId xmlns:a16="http://schemas.microsoft.com/office/drawing/2014/main" id="{D3AF94E0-6CB5-C742-2D93-57240CD4CCCE}"/>
              </a:ext>
            </a:extLst>
          </p:cNvPr>
          <p:cNvSpPr>
            <a:spLocks noGrp="1"/>
          </p:cNvSpPr>
          <p:nvPr>
            <p:ph type="dt" sz="half" idx="10"/>
          </p:nvPr>
        </p:nvSpPr>
        <p:spPr/>
        <p:txBody>
          <a:bodyPr/>
          <a:lstStyle/>
          <a:p>
            <a:fld id="{DD9C265A-F416-4B79-8A0B-8AB23F600513}" type="datetime1">
              <a:rPr lang="en-US" smtClean="0"/>
              <a:t>5/7/2024</a:t>
            </a:fld>
            <a:endParaRPr lang="en-US"/>
          </a:p>
        </p:txBody>
      </p:sp>
      <p:sp>
        <p:nvSpPr>
          <p:cNvPr id="5" name="Footer Placeholder 4">
            <a:extLst>
              <a:ext uri="{FF2B5EF4-FFF2-40B4-BE49-F238E27FC236}">
                <a16:creationId xmlns:a16="http://schemas.microsoft.com/office/drawing/2014/main" id="{EC6468E1-1567-DFA8-AC38-AF3D8A97D5B1}"/>
              </a:ext>
            </a:extLst>
          </p:cNvPr>
          <p:cNvSpPr>
            <a:spLocks noGrp="1"/>
          </p:cNvSpPr>
          <p:nvPr>
            <p:ph type="ftr" sz="quarter" idx="11"/>
          </p:nvPr>
        </p:nvSpPr>
        <p:spPr/>
        <p:txBody>
          <a:bodyPr/>
          <a:lstStyle/>
          <a:p>
            <a:r>
              <a:rPr lang="en-US"/>
              <a:t>B.Tech, EEE Dept, MACE</a:t>
            </a:r>
          </a:p>
        </p:txBody>
      </p:sp>
      <p:pic>
        <p:nvPicPr>
          <p:cNvPr id="7" name="Picture 6">
            <a:extLst>
              <a:ext uri="{FF2B5EF4-FFF2-40B4-BE49-F238E27FC236}">
                <a16:creationId xmlns:a16="http://schemas.microsoft.com/office/drawing/2014/main" id="{1134C8C8-D12B-B3DD-14B4-CA14A2298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530" y="1539867"/>
            <a:ext cx="8595367" cy="4258574"/>
          </a:xfrm>
          <a:prstGeom prst="rect">
            <a:avLst/>
          </a:prstGeom>
        </p:spPr>
      </p:pic>
      <p:sp>
        <p:nvSpPr>
          <p:cNvPr id="8" name="TextBox 7">
            <a:extLst>
              <a:ext uri="{FF2B5EF4-FFF2-40B4-BE49-F238E27FC236}">
                <a16:creationId xmlns:a16="http://schemas.microsoft.com/office/drawing/2014/main" id="{096552C4-6B58-8BDD-D087-B70BC5D28FB0}"/>
              </a:ext>
            </a:extLst>
          </p:cNvPr>
          <p:cNvSpPr txBox="1"/>
          <p:nvPr/>
        </p:nvSpPr>
        <p:spPr>
          <a:xfrm>
            <a:off x="6465536" y="0"/>
            <a:ext cx="5744387"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Slide Number Placeholder 8">
            <a:extLst>
              <a:ext uri="{FF2B5EF4-FFF2-40B4-BE49-F238E27FC236}">
                <a16:creationId xmlns:a16="http://schemas.microsoft.com/office/drawing/2014/main" id="{52939F07-1BA0-9694-B7C8-E7BA1EE2193C}"/>
              </a:ext>
            </a:extLst>
          </p:cNvPr>
          <p:cNvSpPr>
            <a:spLocks noGrp="1"/>
          </p:cNvSpPr>
          <p:nvPr>
            <p:ph type="sldNum" sz="quarter" idx="12"/>
          </p:nvPr>
        </p:nvSpPr>
        <p:spPr/>
        <p:txBody>
          <a:bodyPr/>
          <a:lstStyle/>
          <a:p>
            <a:fld id="{FD0E0D11-6D28-4573-BBD2-EA5772F669FA}" type="slidenum">
              <a:rPr lang="en-US" smtClean="0"/>
              <a:t>24</a:t>
            </a:fld>
            <a:endParaRPr lang="en-US"/>
          </a:p>
        </p:txBody>
      </p:sp>
      <p:sp>
        <p:nvSpPr>
          <p:cNvPr id="10" name="TextBox 9">
            <a:extLst>
              <a:ext uri="{FF2B5EF4-FFF2-40B4-BE49-F238E27FC236}">
                <a16:creationId xmlns:a16="http://schemas.microsoft.com/office/drawing/2014/main" id="{08C00E50-B3E3-44B9-63F8-5BB6615F3A74}"/>
              </a:ext>
            </a:extLst>
          </p:cNvPr>
          <p:cNvSpPr txBox="1"/>
          <p:nvPr/>
        </p:nvSpPr>
        <p:spPr>
          <a:xfrm>
            <a:off x="4789920" y="5703469"/>
            <a:ext cx="4572002" cy="369332"/>
          </a:xfrm>
          <a:prstGeom prst="rect">
            <a:avLst/>
          </a:prstGeom>
          <a:noFill/>
        </p:spPr>
        <p:txBody>
          <a:bodyPr wrap="square" rtlCol="0">
            <a:spAutoFit/>
          </a:bodyPr>
          <a:lstStyle/>
          <a:p>
            <a:r>
              <a:rPr lang="en-US" dirty="0"/>
              <a:t>Fig 9 : Data visualization</a:t>
            </a:r>
            <a:endParaRPr lang="en-IN"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46F28E50-3162-443C-8E10-E61957F328C2}"/>
                  </a:ext>
                </a:extLst>
              </p14:cNvPr>
              <p14:cNvContentPartPr/>
              <p14:nvPr/>
            </p14:nvContentPartPr>
            <p14:xfrm>
              <a:off x="2997661" y="4543545"/>
              <a:ext cx="48240" cy="360"/>
            </p14:xfrm>
          </p:contentPart>
        </mc:Choice>
        <mc:Fallback xmlns="">
          <p:pic>
            <p:nvPicPr>
              <p:cNvPr id="23" name="Ink 22">
                <a:extLst>
                  <a:ext uri="{FF2B5EF4-FFF2-40B4-BE49-F238E27FC236}">
                    <a16:creationId xmlns:a16="http://schemas.microsoft.com/office/drawing/2014/main" id="{46F28E50-3162-443C-8E10-E61957F328C2}"/>
                  </a:ext>
                </a:extLst>
              </p:cNvPr>
              <p:cNvPicPr/>
              <p:nvPr/>
            </p:nvPicPr>
            <p:blipFill>
              <a:blip r:embed="rId4"/>
              <a:stretch>
                <a:fillRect/>
              </a:stretch>
            </p:blipFill>
            <p:spPr>
              <a:xfrm>
                <a:off x="2989021" y="4534905"/>
                <a:ext cx="65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0FFB1036-9B2B-469F-BD4A-2E70C1A97A03}"/>
                  </a:ext>
                </a:extLst>
              </p14:cNvPr>
              <p14:cNvContentPartPr/>
              <p14:nvPr/>
            </p14:nvContentPartPr>
            <p14:xfrm>
              <a:off x="9586741" y="1790985"/>
              <a:ext cx="360" cy="360"/>
            </p14:xfrm>
          </p:contentPart>
        </mc:Choice>
        <mc:Fallback xmlns="">
          <p:pic>
            <p:nvPicPr>
              <p:cNvPr id="54" name="Ink 53">
                <a:extLst>
                  <a:ext uri="{FF2B5EF4-FFF2-40B4-BE49-F238E27FC236}">
                    <a16:creationId xmlns:a16="http://schemas.microsoft.com/office/drawing/2014/main" id="{0FFB1036-9B2B-469F-BD4A-2E70C1A97A03}"/>
                  </a:ext>
                </a:extLst>
              </p:cNvPr>
              <p:cNvPicPr/>
              <p:nvPr/>
            </p:nvPicPr>
            <p:blipFill>
              <a:blip r:embed="rId6"/>
              <a:stretch>
                <a:fillRect/>
              </a:stretch>
            </p:blipFill>
            <p:spPr>
              <a:xfrm>
                <a:off x="9578101" y="17819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5" name="Ink 54">
                <a:extLst>
                  <a:ext uri="{FF2B5EF4-FFF2-40B4-BE49-F238E27FC236}">
                    <a16:creationId xmlns:a16="http://schemas.microsoft.com/office/drawing/2014/main" id="{7A7B854C-5A71-483A-8BC4-1035DA02451C}"/>
                  </a:ext>
                </a:extLst>
              </p14:cNvPr>
              <p14:cNvContentPartPr/>
              <p14:nvPr/>
            </p14:nvContentPartPr>
            <p14:xfrm>
              <a:off x="7720501" y="1715745"/>
              <a:ext cx="360" cy="360"/>
            </p14:xfrm>
          </p:contentPart>
        </mc:Choice>
        <mc:Fallback xmlns="">
          <p:pic>
            <p:nvPicPr>
              <p:cNvPr id="55" name="Ink 54">
                <a:extLst>
                  <a:ext uri="{FF2B5EF4-FFF2-40B4-BE49-F238E27FC236}">
                    <a16:creationId xmlns:a16="http://schemas.microsoft.com/office/drawing/2014/main" id="{7A7B854C-5A71-483A-8BC4-1035DA02451C}"/>
                  </a:ext>
                </a:extLst>
              </p:cNvPr>
              <p:cNvPicPr/>
              <p:nvPr/>
            </p:nvPicPr>
            <p:blipFill>
              <a:blip r:embed="rId6"/>
              <a:stretch>
                <a:fillRect/>
              </a:stretch>
            </p:blipFill>
            <p:spPr>
              <a:xfrm>
                <a:off x="7711501" y="17067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 name="Ink 55">
                <a:extLst>
                  <a:ext uri="{FF2B5EF4-FFF2-40B4-BE49-F238E27FC236}">
                    <a16:creationId xmlns:a16="http://schemas.microsoft.com/office/drawing/2014/main" id="{0B40736C-B4EE-4531-A576-863D7632F408}"/>
                  </a:ext>
                </a:extLst>
              </p14:cNvPr>
              <p14:cNvContentPartPr/>
              <p14:nvPr/>
            </p14:nvContentPartPr>
            <p14:xfrm>
              <a:off x="7003741" y="1253865"/>
              <a:ext cx="360" cy="360"/>
            </p14:xfrm>
          </p:contentPart>
        </mc:Choice>
        <mc:Fallback xmlns="">
          <p:pic>
            <p:nvPicPr>
              <p:cNvPr id="56" name="Ink 55">
                <a:extLst>
                  <a:ext uri="{FF2B5EF4-FFF2-40B4-BE49-F238E27FC236}">
                    <a16:creationId xmlns:a16="http://schemas.microsoft.com/office/drawing/2014/main" id="{0B40736C-B4EE-4531-A576-863D7632F408}"/>
                  </a:ext>
                </a:extLst>
              </p:cNvPr>
              <p:cNvPicPr/>
              <p:nvPr/>
            </p:nvPicPr>
            <p:blipFill>
              <a:blip r:embed="rId6"/>
              <a:stretch>
                <a:fillRect/>
              </a:stretch>
            </p:blipFill>
            <p:spPr>
              <a:xfrm>
                <a:off x="6995101" y="1244865"/>
                <a:ext cx="18000" cy="18000"/>
              </a:xfrm>
              <a:prstGeom prst="rect">
                <a:avLst/>
              </a:prstGeom>
            </p:spPr>
          </p:pic>
        </mc:Fallback>
      </mc:AlternateContent>
    </p:spTree>
    <p:extLst>
      <p:ext uri="{BB962C8B-B14F-4D97-AF65-F5344CB8AC3E}">
        <p14:creationId xmlns:p14="http://schemas.microsoft.com/office/powerpoint/2010/main" val="3846415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E6CD-CA01-4C27-8A7D-802EA28DFE25}"/>
              </a:ext>
            </a:extLst>
          </p:cNvPr>
          <p:cNvSpPr>
            <a:spLocks noGrp="1"/>
          </p:cNvSpPr>
          <p:nvPr>
            <p:ph type="title"/>
          </p:nvPr>
        </p:nvSpPr>
        <p:spPr/>
        <p:txBody>
          <a:bodyPr>
            <a:normAutofit/>
          </a:bodyPr>
          <a:lstStyle/>
          <a:p>
            <a:pPr algn="ctr"/>
            <a:r>
              <a:rPr lang="en-IN" sz="4000" b="1" dirty="0">
                <a:latin typeface="+mn-lt"/>
              </a:rPr>
              <a:t>FFN ML Model Output</a:t>
            </a:r>
            <a:endParaRPr lang="en-US" sz="4000" dirty="0">
              <a:latin typeface="+mn-lt"/>
            </a:endParaRPr>
          </a:p>
        </p:txBody>
      </p:sp>
      <p:sp>
        <p:nvSpPr>
          <p:cNvPr id="4" name="Date Placeholder 3">
            <a:extLst>
              <a:ext uri="{FF2B5EF4-FFF2-40B4-BE49-F238E27FC236}">
                <a16:creationId xmlns:a16="http://schemas.microsoft.com/office/drawing/2014/main" id="{92D2BC27-9E56-4566-9C0F-14CDF3D487C8}"/>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874D3D06-8D9A-479C-A871-1E6B59C2A915}"/>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B66A531F-C6E1-40F7-BBAB-124B4CD40681}"/>
              </a:ext>
            </a:extLst>
          </p:cNvPr>
          <p:cNvSpPr>
            <a:spLocks noGrp="1"/>
          </p:cNvSpPr>
          <p:nvPr>
            <p:ph type="sldNum" sz="quarter" idx="12"/>
          </p:nvPr>
        </p:nvSpPr>
        <p:spPr/>
        <p:txBody>
          <a:bodyPr/>
          <a:lstStyle/>
          <a:p>
            <a:fld id="{FD0E0D11-6D28-4573-BBD2-EA5772F669FA}" type="slidenum">
              <a:rPr lang="en-US" smtClean="0"/>
              <a:t>25</a:t>
            </a:fld>
            <a:endParaRPr lang="en-US"/>
          </a:p>
        </p:txBody>
      </p:sp>
      <p:sp>
        <p:nvSpPr>
          <p:cNvPr id="8" name="Content Placeholder 2">
            <a:extLst>
              <a:ext uri="{FF2B5EF4-FFF2-40B4-BE49-F238E27FC236}">
                <a16:creationId xmlns:a16="http://schemas.microsoft.com/office/drawing/2014/main" id="{E7DB3DBE-BFA3-46DC-A0B1-C6D48D4A687A}"/>
              </a:ext>
            </a:extLst>
          </p:cNvPr>
          <p:cNvSpPr>
            <a:spLocks noGrp="1"/>
          </p:cNvSpPr>
          <p:nvPr>
            <p:ph idx="1"/>
          </p:nvPr>
        </p:nvSpPr>
        <p:spPr>
          <a:xfrm>
            <a:off x="838200" y="1825625"/>
            <a:ext cx="10515600" cy="4351338"/>
          </a:xfrm>
        </p:spPr>
        <p:txBody>
          <a:bodyPr/>
          <a:lstStyle/>
          <a:p>
            <a:pPr>
              <a:buClr>
                <a:srgbClr val="FF0000"/>
              </a:buClr>
              <a:buFont typeface="Wingdings" panose="05000000000000000000" pitchFamily="2" charset="2"/>
              <a:buChar char="v"/>
            </a:pPr>
            <a:r>
              <a:rPr lang="en-IN" dirty="0"/>
              <a:t>Input data visualization depict that mostly compressors run below 85% of its full load </a:t>
            </a:r>
          </a:p>
          <a:p>
            <a:pPr>
              <a:buClr>
                <a:srgbClr val="FF0000"/>
              </a:buClr>
              <a:buFont typeface="Wingdings" panose="05000000000000000000" pitchFamily="2" charset="2"/>
              <a:buChar char="v"/>
            </a:pPr>
            <a:r>
              <a:rPr lang="en-IN" dirty="0"/>
              <a:t> Red line depicts majority of data in that range</a:t>
            </a:r>
          </a:p>
          <a:p>
            <a:pPr>
              <a:buClr>
                <a:srgbClr val="FF0000"/>
              </a:buClr>
              <a:buFont typeface="Wingdings" panose="05000000000000000000" pitchFamily="2" charset="2"/>
              <a:buChar char="v"/>
            </a:pPr>
            <a:r>
              <a:rPr lang="en-IN" dirty="0"/>
              <a:t> In desired data visualization depicts that compressors run either above 85% of its full load or OFF</a:t>
            </a:r>
          </a:p>
          <a:p>
            <a:pPr marL="0" indent="0">
              <a:buClr>
                <a:srgbClr val="FF0000"/>
              </a:buClr>
              <a:buNone/>
            </a:pPr>
            <a:endParaRPr lang="en-IN" dirty="0"/>
          </a:p>
        </p:txBody>
      </p:sp>
      <p:sp>
        <p:nvSpPr>
          <p:cNvPr id="7" name="TextBox 6">
            <a:extLst>
              <a:ext uri="{FF2B5EF4-FFF2-40B4-BE49-F238E27FC236}">
                <a16:creationId xmlns:a16="http://schemas.microsoft.com/office/drawing/2014/main" id="{20D3F894-51E3-4D5D-94D2-3070F3770C66}"/>
              </a:ext>
            </a:extLst>
          </p:cNvPr>
          <p:cNvSpPr txBox="1"/>
          <p:nvPr/>
        </p:nvSpPr>
        <p:spPr>
          <a:xfrm>
            <a:off x="6513922" y="9427"/>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381174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a:latin typeface="+mn-lt"/>
              </a:rPr>
              <a:t>Components Used</a:t>
            </a:r>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26</a:t>
            </a:fld>
            <a:endParaRPr lang="en-US"/>
          </a:p>
        </p:txBody>
      </p:sp>
      <p:sp>
        <p:nvSpPr>
          <p:cNvPr id="7" name="Content Placeholder 2">
            <a:extLst>
              <a:ext uri="{FF2B5EF4-FFF2-40B4-BE49-F238E27FC236}">
                <a16:creationId xmlns:a16="http://schemas.microsoft.com/office/drawing/2014/main" id="{E9BDC3F3-18AA-4DB6-9956-7DEDAC57D0A8}"/>
              </a:ext>
            </a:extLst>
          </p:cNvPr>
          <p:cNvSpPr>
            <a:spLocks noGrp="1"/>
          </p:cNvSpPr>
          <p:nvPr>
            <p:ph idx="1"/>
          </p:nvPr>
        </p:nvSpPr>
        <p:spPr>
          <a:xfrm>
            <a:off x="838200" y="1825625"/>
            <a:ext cx="10515600" cy="4351338"/>
          </a:xfrm>
        </p:spPr>
        <p:txBody>
          <a:bodyPr>
            <a:normAutofit/>
          </a:bodyPr>
          <a:lstStyle/>
          <a:p>
            <a:pPr>
              <a:buClr>
                <a:srgbClr val="FF0000"/>
              </a:buClr>
              <a:buFont typeface="Wingdings" panose="05000000000000000000" pitchFamily="2" charset="2"/>
              <a:buChar char="v"/>
            </a:pPr>
            <a:r>
              <a:rPr lang="en-US" dirty="0"/>
              <a:t>Raspberry Pi 4b 8GB</a:t>
            </a:r>
          </a:p>
          <a:p>
            <a:pPr>
              <a:buClr>
                <a:srgbClr val="FF0000"/>
              </a:buClr>
              <a:buFont typeface="Wingdings" panose="05000000000000000000" pitchFamily="2" charset="2"/>
              <a:buChar char="v"/>
            </a:pPr>
            <a:r>
              <a:rPr lang="en-US" dirty="0"/>
              <a:t>SanDisk Micro SD/SDHC 32GB Class 10 memory card</a:t>
            </a:r>
          </a:p>
          <a:p>
            <a:pPr>
              <a:buClr>
                <a:srgbClr val="FF0000"/>
              </a:buClr>
              <a:buFont typeface="Wingdings" panose="05000000000000000000" pitchFamily="2" charset="2"/>
              <a:buChar char="v"/>
            </a:pPr>
            <a:r>
              <a:rPr lang="en-US" dirty="0"/>
              <a:t> 5V 4-channel relay module</a:t>
            </a:r>
          </a:p>
          <a:p>
            <a:pPr>
              <a:buClr>
                <a:srgbClr val="FF0000"/>
              </a:buClr>
              <a:buFont typeface="Wingdings" panose="05000000000000000000" pitchFamily="2" charset="2"/>
              <a:buChar char="v"/>
            </a:pPr>
            <a:r>
              <a:rPr lang="en-US" dirty="0"/>
              <a:t> 5V 1-channel relay module</a:t>
            </a:r>
          </a:p>
          <a:p>
            <a:pPr>
              <a:buClr>
                <a:srgbClr val="FF0000"/>
              </a:buClr>
              <a:buFont typeface="Wingdings" panose="05000000000000000000" pitchFamily="2" charset="2"/>
              <a:buChar char="v"/>
            </a:pPr>
            <a:r>
              <a:rPr lang="en-US" dirty="0"/>
              <a:t> Micro HDMI Male to HDMI female Adapter</a:t>
            </a:r>
          </a:p>
          <a:p>
            <a:pPr>
              <a:buClr>
                <a:srgbClr val="FF0000"/>
              </a:buClr>
              <a:buFont typeface="Wingdings" panose="05000000000000000000" pitchFamily="2" charset="2"/>
              <a:buChar char="v"/>
            </a:pPr>
            <a:r>
              <a:rPr lang="en-US" dirty="0"/>
              <a:t> Female to male jump wires</a:t>
            </a:r>
          </a:p>
          <a:p>
            <a:pPr marL="0" indent="0">
              <a:buClr>
                <a:srgbClr val="FF0000"/>
              </a:buClr>
              <a:buNone/>
            </a:pPr>
            <a:r>
              <a:rPr lang="en-US" dirty="0"/>
              <a:t> </a:t>
            </a:r>
          </a:p>
          <a:p>
            <a:endParaRPr lang="en-IN" dirty="0"/>
          </a:p>
          <a:p>
            <a:pPr>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endParaRPr lang="en-IN" dirty="0"/>
          </a:p>
        </p:txBody>
      </p:sp>
      <p:sp>
        <p:nvSpPr>
          <p:cNvPr id="8" name="TextBox 7">
            <a:extLst>
              <a:ext uri="{FF2B5EF4-FFF2-40B4-BE49-F238E27FC236}">
                <a16:creationId xmlns:a16="http://schemas.microsoft.com/office/drawing/2014/main" id="{096552C4-6B58-8BDD-D087-B70BC5D28FB0}"/>
              </a:ext>
            </a:extLst>
          </p:cNvPr>
          <p:cNvSpPr txBox="1"/>
          <p:nvPr/>
        </p:nvSpPr>
        <p:spPr>
          <a:xfrm>
            <a:off x="6447613" y="0"/>
            <a:ext cx="5744387"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1902055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27</a:t>
            </a:fld>
            <a:endParaRPr lang="en-US"/>
          </a:p>
        </p:txBody>
      </p:sp>
      <p:sp>
        <p:nvSpPr>
          <p:cNvPr id="7" name="TextBox 6">
            <a:extLst>
              <a:ext uri="{FF2B5EF4-FFF2-40B4-BE49-F238E27FC236}">
                <a16:creationId xmlns:a16="http://schemas.microsoft.com/office/drawing/2014/main" id="{096552C4-6B58-8BDD-D087-B70BC5D28FB0}"/>
              </a:ext>
            </a:extLst>
          </p:cNvPr>
          <p:cNvSpPr txBox="1"/>
          <p:nvPr/>
        </p:nvSpPr>
        <p:spPr>
          <a:xfrm>
            <a:off x="6465536" y="0"/>
            <a:ext cx="5744387"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8" name="Content Placeholder 2">
            <a:extLst>
              <a:ext uri="{FF2B5EF4-FFF2-40B4-BE49-F238E27FC236}">
                <a16:creationId xmlns:a16="http://schemas.microsoft.com/office/drawing/2014/main" id="{D328C3B3-5D55-4AA7-9CCC-C8638FDD7D5F}"/>
              </a:ext>
            </a:extLst>
          </p:cNvPr>
          <p:cNvSpPr>
            <a:spLocks noGrp="1"/>
          </p:cNvSpPr>
          <p:nvPr>
            <p:ph idx="1"/>
          </p:nvPr>
        </p:nvSpPr>
        <p:spPr>
          <a:xfrm>
            <a:off x="838200" y="1825625"/>
            <a:ext cx="10515600" cy="4351338"/>
          </a:xfrm>
        </p:spPr>
        <p:txBody>
          <a:bodyPr>
            <a:normAutofit/>
          </a:bodyPr>
          <a:lstStyle/>
          <a:p>
            <a:pPr>
              <a:buClr>
                <a:srgbClr val="FF0000"/>
              </a:buClr>
              <a:buFont typeface="Wingdings" panose="05000000000000000000" pitchFamily="2" charset="2"/>
              <a:buChar char="v"/>
            </a:pPr>
            <a:r>
              <a:rPr lang="en-US" dirty="0"/>
              <a:t> Raspberry Pi </a:t>
            </a:r>
            <a:r>
              <a:rPr lang="en-US"/>
              <a:t>4b 8GB</a:t>
            </a:r>
            <a:endParaRPr lang="en-US" dirty="0"/>
          </a:p>
          <a:p>
            <a:pPr lvl="1">
              <a:buClr>
                <a:schemeClr val="accent6"/>
              </a:buClr>
              <a:buFont typeface="Wingdings" panose="05000000000000000000" pitchFamily="2" charset="2"/>
              <a:buChar char="Ø"/>
            </a:pPr>
            <a:r>
              <a:rPr lang="en-US" dirty="0"/>
              <a:t>5 pins used to ON/OFF the relay</a:t>
            </a:r>
          </a:p>
          <a:p>
            <a:pPr lvl="1">
              <a:buClr>
                <a:schemeClr val="accent6"/>
              </a:buClr>
              <a:buFont typeface="Wingdings" panose="05000000000000000000" pitchFamily="2" charset="2"/>
              <a:buChar char="Ø"/>
            </a:pPr>
            <a:r>
              <a:rPr lang="en-US" dirty="0"/>
              <a:t> Pin 17, 18, 22, 23, 24 are used</a:t>
            </a:r>
          </a:p>
          <a:p>
            <a:pPr lvl="1">
              <a:buClr>
                <a:schemeClr val="accent6"/>
              </a:buClr>
              <a:buFont typeface="Wingdings" panose="05000000000000000000" pitchFamily="2" charset="2"/>
              <a:buChar char="Ø"/>
            </a:pPr>
            <a:r>
              <a:rPr lang="en-US" dirty="0"/>
              <a:t> Used mobile charger as power supply</a:t>
            </a:r>
          </a:p>
          <a:p>
            <a:pPr lvl="1">
              <a:buClr>
                <a:schemeClr val="accent6"/>
              </a:buClr>
              <a:buFont typeface="Wingdings" panose="05000000000000000000" pitchFamily="2" charset="2"/>
              <a:buChar char="Ø"/>
            </a:pPr>
            <a:r>
              <a:rPr lang="en-US" dirty="0"/>
              <a:t> 32 GB SD card is inserted </a:t>
            </a:r>
          </a:p>
          <a:p>
            <a:pPr lvl="1">
              <a:buClr>
                <a:schemeClr val="accent6"/>
              </a:buClr>
              <a:buFont typeface="Wingdings" panose="05000000000000000000" pitchFamily="2" charset="2"/>
              <a:buChar char="Ø"/>
            </a:pPr>
            <a:r>
              <a:rPr lang="en-US" dirty="0"/>
              <a:t> Trained ML model is uploaded </a:t>
            </a:r>
          </a:p>
          <a:p>
            <a:pPr marL="0" indent="0">
              <a:buClr>
                <a:srgbClr val="FF0000"/>
              </a:buClr>
              <a:buNone/>
            </a:pPr>
            <a:r>
              <a:rPr lang="en-US" dirty="0"/>
              <a:t> </a:t>
            </a:r>
          </a:p>
          <a:p>
            <a:endParaRPr lang="en-IN" dirty="0"/>
          </a:p>
          <a:p>
            <a:pPr>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endParaRPr lang="en-IN" dirty="0"/>
          </a:p>
        </p:txBody>
      </p:sp>
      <p:sp>
        <p:nvSpPr>
          <p:cNvPr id="10" name="TextBox 9">
            <a:extLst>
              <a:ext uri="{FF2B5EF4-FFF2-40B4-BE49-F238E27FC236}">
                <a16:creationId xmlns:a16="http://schemas.microsoft.com/office/drawing/2014/main" id="{08C00E50-B3E3-44B9-63F8-5BB6615F3A74}"/>
              </a:ext>
            </a:extLst>
          </p:cNvPr>
          <p:cNvSpPr txBox="1"/>
          <p:nvPr/>
        </p:nvSpPr>
        <p:spPr>
          <a:xfrm>
            <a:off x="8153400" y="4747506"/>
            <a:ext cx="4572002" cy="369332"/>
          </a:xfrm>
          <a:prstGeom prst="rect">
            <a:avLst/>
          </a:prstGeom>
          <a:noFill/>
        </p:spPr>
        <p:txBody>
          <a:bodyPr wrap="square" rtlCol="0">
            <a:spAutoFit/>
          </a:bodyPr>
          <a:lstStyle/>
          <a:p>
            <a:r>
              <a:rPr lang="en-US" dirty="0"/>
              <a:t>Fig 10 : Raspberry Pi</a:t>
            </a:r>
            <a:endParaRPr lang="en-IN" dirty="0"/>
          </a:p>
        </p:txBody>
      </p:sp>
      <p:sp>
        <p:nvSpPr>
          <p:cNvPr id="11"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mn-lt"/>
              </a:rPr>
              <a:t>Components Used</a:t>
            </a:r>
          </a:p>
        </p:txBody>
      </p:sp>
      <p:pic>
        <p:nvPicPr>
          <p:cNvPr id="12" name="Picture 11"/>
          <p:cNvPicPr>
            <a:picLocks noChangeAspect="1"/>
          </p:cNvPicPr>
          <p:nvPr/>
        </p:nvPicPr>
        <p:blipFill rotWithShape="1">
          <a:blip r:embed="rId2"/>
          <a:srcRect l="28430" t="28670" r="28497" b="18197"/>
          <a:stretch/>
        </p:blipFill>
        <p:spPr>
          <a:xfrm>
            <a:off x="7790622" y="1526745"/>
            <a:ext cx="4383156" cy="3041374"/>
          </a:xfrm>
          <a:prstGeom prst="rect">
            <a:avLst/>
          </a:prstGeom>
        </p:spPr>
      </p:pic>
    </p:spTree>
    <p:extLst>
      <p:ext uri="{BB962C8B-B14F-4D97-AF65-F5344CB8AC3E}">
        <p14:creationId xmlns:p14="http://schemas.microsoft.com/office/powerpoint/2010/main" val="191061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28</a:t>
            </a:fld>
            <a:endParaRPr lang="en-US"/>
          </a:p>
        </p:txBody>
      </p:sp>
      <p:sp>
        <p:nvSpPr>
          <p:cNvPr id="7" name="TextBox 6">
            <a:extLst>
              <a:ext uri="{FF2B5EF4-FFF2-40B4-BE49-F238E27FC236}">
                <a16:creationId xmlns:a16="http://schemas.microsoft.com/office/drawing/2014/main" id="{096552C4-6B58-8BDD-D087-B70BC5D28FB0}"/>
              </a:ext>
            </a:extLst>
          </p:cNvPr>
          <p:cNvSpPr txBox="1"/>
          <p:nvPr/>
        </p:nvSpPr>
        <p:spPr>
          <a:xfrm>
            <a:off x="6465536" y="0"/>
            <a:ext cx="5744387"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pic>
        <p:nvPicPr>
          <p:cNvPr id="1028" name="Picture 4" descr="Buy SanDisk Micro SD/SDHC 32GB Class 10 Memory Card Online at Best Price">
            <a:extLst>
              <a:ext uri="{FF2B5EF4-FFF2-40B4-BE49-F238E27FC236}">
                <a16:creationId xmlns:a16="http://schemas.microsoft.com/office/drawing/2014/main" id="{A6A1BA60-4FA0-4AF6-9A60-04E2F184EC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2544" y="2664611"/>
            <a:ext cx="2853444" cy="220734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3DD659D9-6CA7-4673-8DA0-8769D480B30D}"/>
              </a:ext>
            </a:extLst>
          </p:cNvPr>
          <p:cNvSpPr>
            <a:spLocks noGrp="1"/>
          </p:cNvSpPr>
          <p:nvPr>
            <p:ph idx="1"/>
          </p:nvPr>
        </p:nvSpPr>
        <p:spPr>
          <a:xfrm>
            <a:off x="253180" y="1690688"/>
            <a:ext cx="10515600" cy="4351338"/>
          </a:xfrm>
        </p:spPr>
        <p:txBody>
          <a:bodyPr>
            <a:normAutofit/>
          </a:bodyPr>
          <a:lstStyle/>
          <a:p>
            <a:pPr>
              <a:buClr>
                <a:srgbClr val="FF0000"/>
              </a:buClr>
              <a:buFont typeface="Wingdings" panose="05000000000000000000" pitchFamily="2" charset="2"/>
              <a:buChar char="v"/>
            </a:pPr>
            <a:r>
              <a:rPr lang="en-US" dirty="0"/>
              <a:t> SD Card</a:t>
            </a:r>
          </a:p>
          <a:p>
            <a:pPr lvl="1">
              <a:buClr>
                <a:schemeClr val="accent6"/>
              </a:buClr>
              <a:buFont typeface="Wingdings" panose="05000000000000000000" pitchFamily="2" charset="2"/>
              <a:buChar char="Ø"/>
            </a:pPr>
            <a:r>
              <a:rPr lang="en-US" dirty="0"/>
              <a:t>Primary storage medium</a:t>
            </a:r>
          </a:p>
          <a:p>
            <a:pPr lvl="1">
              <a:buClr>
                <a:schemeClr val="accent6"/>
              </a:buClr>
              <a:buFont typeface="Wingdings" panose="05000000000000000000" pitchFamily="2" charset="2"/>
              <a:buChar char="Ø"/>
            </a:pPr>
            <a:r>
              <a:rPr lang="en-US" dirty="0"/>
              <a:t>Reads the bootloader from the SD card</a:t>
            </a:r>
          </a:p>
          <a:p>
            <a:pPr lvl="1">
              <a:buClr>
                <a:schemeClr val="accent6"/>
              </a:buClr>
              <a:buFont typeface="Wingdings" panose="05000000000000000000" pitchFamily="2" charset="2"/>
              <a:buChar char="Ø"/>
            </a:pPr>
            <a:r>
              <a:rPr lang="en-US" dirty="0"/>
              <a:t> Loads the operating system into the Pi's memory</a:t>
            </a:r>
          </a:p>
          <a:p>
            <a:pPr lvl="1">
              <a:buClr>
                <a:schemeClr val="accent6"/>
              </a:buClr>
              <a:buFont typeface="Wingdings" panose="05000000000000000000" pitchFamily="2" charset="2"/>
              <a:buChar char="Ø"/>
            </a:pPr>
            <a:r>
              <a:rPr lang="en-US" dirty="0"/>
              <a:t>Used to create backups of the Raspberry Pi </a:t>
            </a:r>
          </a:p>
          <a:p>
            <a:pPr lvl="1">
              <a:buClr>
                <a:schemeClr val="accent6"/>
              </a:buClr>
              <a:buFont typeface="Wingdings" panose="05000000000000000000" pitchFamily="2" charset="2"/>
              <a:buChar char="Ø"/>
            </a:pPr>
            <a:r>
              <a:rPr lang="en-US" dirty="0"/>
              <a:t>Regular backups help prevent data loss</a:t>
            </a:r>
            <a:endParaRPr lang="en-IN" dirty="0"/>
          </a:p>
          <a:p>
            <a:pPr>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endParaRPr lang="en-IN" dirty="0"/>
          </a:p>
        </p:txBody>
      </p:sp>
      <p:sp>
        <p:nvSpPr>
          <p:cNvPr id="9" name="TextBox 8">
            <a:extLst>
              <a:ext uri="{FF2B5EF4-FFF2-40B4-BE49-F238E27FC236}">
                <a16:creationId xmlns:a16="http://schemas.microsoft.com/office/drawing/2014/main" id="{08C00E50-B3E3-44B9-63F8-5BB6615F3A74}"/>
              </a:ext>
            </a:extLst>
          </p:cNvPr>
          <p:cNvSpPr txBox="1"/>
          <p:nvPr/>
        </p:nvSpPr>
        <p:spPr>
          <a:xfrm>
            <a:off x="7929629" y="4788773"/>
            <a:ext cx="4572002" cy="369332"/>
          </a:xfrm>
          <a:prstGeom prst="rect">
            <a:avLst/>
          </a:prstGeom>
          <a:noFill/>
        </p:spPr>
        <p:txBody>
          <a:bodyPr wrap="square" rtlCol="0">
            <a:spAutoFit/>
          </a:bodyPr>
          <a:lstStyle/>
          <a:p>
            <a:r>
              <a:rPr lang="en-US" dirty="0"/>
              <a:t>Fig 11 : SD card</a:t>
            </a:r>
            <a:endParaRPr lang="en-IN" dirty="0"/>
          </a:p>
        </p:txBody>
      </p:sp>
      <p:sp>
        <p:nvSpPr>
          <p:cNvPr id="11" name="Title 1"/>
          <p:cNvSpPr>
            <a:spLocks noGrp="1"/>
          </p:cNvSpPr>
          <p:nvPr>
            <p:ph type="title"/>
          </p:nvPr>
        </p:nvSpPr>
        <p:spPr>
          <a:xfrm>
            <a:off x="838200" y="365125"/>
            <a:ext cx="10515600" cy="1325563"/>
          </a:xfrm>
        </p:spPr>
        <p:txBody>
          <a:bodyPr>
            <a:normAutofit/>
          </a:bodyPr>
          <a:lstStyle/>
          <a:p>
            <a:pPr algn="ctr"/>
            <a:r>
              <a:rPr lang="en-IN" sz="4000" b="1" dirty="0">
                <a:latin typeface="+mn-lt"/>
              </a:rPr>
              <a:t>Components Used</a:t>
            </a:r>
          </a:p>
        </p:txBody>
      </p:sp>
    </p:spTree>
    <p:extLst>
      <p:ext uri="{BB962C8B-B14F-4D97-AF65-F5344CB8AC3E}">
        <p14:creationId xmlns:p14="http://schemas.microsoft.com/office/powerpoint/2010/main" val="1282488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722" y="280956"/>
            <a:ext cx="10515600" cy="1325563"/>
          </a:xfrm>
        </p:spPr>
        <p:txBody>
          <a:bodyPr>
            <a:normAutofit/>
          </a:bodyPr>
          <a:lstStyle/>
          <a:p>
            <a:pPr algn="ctr"/>
            <a:r>
              <a:rPr lang="en-IN" sz="4000" b="1" dirty="0">
                <a:latin typeface="+mn-lt"/>
              </a:rPr>
              <a:t>Hardware</a:t>
            </a:r>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29</a:t>
            </a:fld>
            <a:endParaRPr lang="en-US"/>
          </a:p>
        </p:txBody>
      </p:sp>
      <p:sp>
        <p:nvSpPr>
          <p:cNvPr id="8" name="TextBox 7">
            <a:extLst>
              <a:ext uri="{FF2B5EF4-FFF2-40B4-BE49-F238E27FC236}">
                <a16:creationId xmlns:a16="http://schemas.microsoft.com/office/drawing/2014/main" id="{08C00E50-B3E3-44B9-63F8-5BB6615F3A74}"/>
              </a:ext>
            </a:extLst>
          </p:cNvPr>
          <p:cNvSpPr txBox="1"/>
          <p:nvPr/>
        </p:nvSpPr>
        <p:spPr>
          <a:xfrm>
            <a:off x="4603803" y="5659073"/>
            <a:ext cx="4572002" cy="369332"/>
          </a:xfrm>
          <a:prstGeom prst="rect">
            <a:avLst/>
          </a:prstGeom>
          <a:noFill/>
        </p:spPr>
        <p:txBody>
          <a:bodyPr wrap="square" rtlCol="0">
            <a:spAutoFit/>
          </a:bodyPr>
          <a:lstStyle/>
          <a:p>
            <a:r>
              <a:rPr lang="en-US" dirty="0"/>
              <a:t>Fig 12 : Hardware setup</a:t>
            </a:r>
            <a:endParaRPr lang="en-IN" dirty="0"/>
          </a:p>
        </p:txBody>
      </p:sp>
      <p:sp>
        <p:nvSpPr>
          <p:cNvPr id="9" name="TextBox 8">
            <a:extLst>
              <a:ext uri="{FF2B5EF4-FFF2-40B4-BE49-F238E27FC236}">
                <a16:creationId xmlns:a16="http://schemas.microsoft.com/office/drawing/2014/main" id="{096552C4-6B58-8BDD-D087-B70BC5D28FB0}"/>
              </a:ext>
            </a:extLst>
          </p:cNvPr>
          <p:cNvSpPr txBox="1"/>
          <p:nvPr/>
        </p:nvSpPr>
        <p:spPr>
          <a:xfrm>
            <a:off x="6481720" y="24276"/>
            <a:ext cx="5728203"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pic>
        <p:nvPicPr>
          <p:cNvPr id="13" name="Content Placeholder 12">
            <a:extLst>
              <a:ext uri="{FF2B5EF4-FFF2-40B4-BE49-F238E27FC236}">
                <a16:creationId xmlns:a16="http://schemas.microsoft.com/office/drawing/2014/main" id="{98818D59-1BB2-4892-85D8-84C351C5900C}"/>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896" r="14278"/>
          <a:stretch/>
        </p:blipFill>
        <p:spPr>
          <a:xfrm rot="16200000">
            <a:off x="3914670" y="-149447"/>
            <a:ext cx="3775705" cy="7185445"/>
          </a:xfrm>
          <a:prstGeom prst="rect">
            <a:avLst/>
          </a:prstGeom>
        </p:spPr>
      </p:pic>
    </p:spTree>
    <p:extLst>
      <p:ext uri="{BB962C8B-B14F-4D97-AF65-F5344CB8AC3E}">
        <p14:creationId xmlns:p14="http://schemas.microsoft.com/office/powerpoint/2010/main" val="101799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3D15E-D8AA-47E9-8A3D-9CDD4AD5F210}"/>
              </a:ext>
            </a:extLst>
          </p:cNvPr>
          <p:cNvSpPr>
            <a:spLocks noGrp="1"/>
          </p:cNvSpPr>
          <p:nvPr>
            <p:ph type="title"/>
          </p:nvPr>
        </p:nvSpPr>
        <p:spPr/>
        <p:txBody>
          <a:bodyPr>
            <a:normAutofit/>
          </a:bodyPr>
          <a:lstStyle/>
          <a:p>
            <a:pPr algn="ctr"/>
            <a:r>
              <a:rPr lang="en-US" sz="4000" b="1" dirty="0">
                <a:latin typeface="+mn-lt"/>
              </a:rPr>
              <a:t>Objectives</a:t>
            </a:r>
            <a:endParaRPr lang="en-US" sz="4000" dirty="0">
              <a:latin typeface="+mn-lt"/>
            </a:endParaRPr>
          </a:p>
        </p:txBody>
      </p:sp>
      <p:sp>
        <p:nvSpPr>
          <p:cNvPr id="3" name="Content Placeholder 2">
            <a:extLst>
              <a:ext uri="{FF2B5EF4-FFF2-40B4-BE49-F238E27FC236}">
                <a16:creationId xmlns:a16="http://schemas.microsoft.com/office/drawing/2014/main" id="{48730E90-9005-4123-892C-F42D1E8F5A5E}"/>
              </a:ext>
            </a:extLst>
          </p:cNvPr>
          <p:cNvSpPr>
            <a:spLocks noGrp="1"/>
          </p:cNvSpPr>
          <p:nvPr>
            <p:ph idx="1"/>
          </p:nvPr>
        </p:nvSpPr>
        <p:spPr>
          <a:xfrm>
            <a:off x="838199" y="1825625"/>
            <a:ext cx="10634221" cy="4351338"/>
          </a:xfrm>
        </p:spPr>
        <p:txBody>
          <a:bodyPr>
            <a:normAutofit/>
          </a:bodyPr>
          <a:lstStyle/>
          <a:p>
            <a:pPr>
              <a:buClr>
                <a:srgbClr val="FF0000"/>
              </a:buClr>
              <a:buFont typeface="Wingdings" panose="05000000000000000000" pitchFamily="2" charset="2"/>
              <a:buChar char="v"/>
            </a:pPr>
            <a:r>
              <a:rPr lang="en-US" dirty="0"/>
              <a:t>To increase the efficiency of air compressors in industries</a:t>
            </a:r>
          </a:p>
          <a:p>
            <a:pPr>
              <a:buClr>
                <a:srgbClr val="FF0000"/>
              </a:buClr>
              <a:buFont typeface="Wingdings" panose="05000000000000000000" pitchFamily="2" charset="2"/>
              <a:buChar char="v"/>
            </a:pPr>
            <a:r>
              <a:rPr lang="en-US" dirty="0"/>
              <a:t>To collect the input energy parameters</a:t>
            </a:r>
          </a:p>
          <a:p>
            <a:pPr>
              <a:buClr>
                <a:srgbClr val="FF0000"/>
              </a:buClr>
              <a:buFont typeface="Wingdings" panose="05000000000000000000" pitchFamily="2" charset="2"/>
              <a:buChar char="v"/>
            </a:pPr>
            <a:r>
              <a:rPr lang="en-US"/>
              <a:t>Obtain </a:t>
            </a:r>
            <a:r>
              <a:rPr lang="en-US" dirty="0"/>
              <a:t>the desired output data </a:t>
            </a:r>
          </a:p>
          <a:p>
            <a:pPr>
              <a:buClr>
                <a:srgbClr val="FF0000"/>
              </a:buClr>
              <a:buFont typeface="Wingdings" panose="05000000000000000000" pitchFamily="2" charset="2"/>
              <a:buChar char="v"/>
            </a:pPr>
            <a:r>
              <a:rPr lang="en-US" dirty="0"/>
              <a:t>Choose and train the ML model  by using this data</a:t>
            </a:r>
          </a:p>
          <a:p>
            <a:pPr>
              <a:buClr>
                <a:srgbClr val="FF0000"/>
              </a:buClr>
              <a:buFont typeface="Wingdings" panose="05000000000000000000" pitchFamily="2" charset="2"/>
              <a:buChar char="v"/>
            </a:pPr>
            <a:r>
              <a:rPr lang="en-US" dirty="0"/>
              <a:t>To simulate and implement a perfect model </a:t>
            </a:r>
          </a:p>
          <a:p>
            <a:pPr>
              <a:buClr>
                <a:srgbClr val="FF0000"/>
              </a:buClr>
              <a:buFont typeface="Wingdings" panose="05000000000000000000" pitchFamily="2" charset="2"/>
              <a:buChar char="v"/>
            </a:pPr>
            <a:r>
              <a:rPr lang="en-US" dirty="0"/>
              <a:t>To save resources and  increase cost efficiency</a:t>
            </a:r>
          </a:p>
          <a:p>
            <a:pPr marL="0" indent="0">
              <a:buClr>
                <a:srgbClr val="FF0000"/>
              </a:buClr>
              <a:buNone/>
            </a:pPr>
            <a:endParaRPr lang="en-US" dirty="0"/>
          </a:p>
        </p:txBody>
      </p:sp>
      <p:sp>
        <p:nvSpPr>
          <p:cNvPr id="4" name="Date Placeholder 3">
            <a:extLst>
              <a:ext uri="{FF2B5EF4-FFF2-40B4-BE49-F238E27FC236}">
                <a16:creationId xmlns:a16="http://schemas.microsoft.com/office/drawing/2014/main" id="{2D58F97A-F6A6-4DF2-A1CF-424A6C376F0C}"/>
              </a:ext>
            </a:extLst>
          </p:cNvPr>
          <p:cNvSpPr>
            <a:spLocks noGrp="1"/>
          </p:cNvSpPr>
          <p:nvPr>
            <p:ph type="dt" sz="half" idx="10"/>
          </p:nvPr>
        </p:nvSpPr>
        <p:spPr/>
        <p:txBody>
          <a:bodyPr/>
          <a:lstStyle/>
          <a:p>
            <a:fld id="{BF4913A6-DF55-4BE8-83D8-FFB63FD8074B}" type="datetime1">
              <a:rPr lang="en-US" smtClean="0"/>
              <a:t>5/7/2024</a:t>
            </a:fld>
            <a:endParaRPr lang="en-US"/>
          </a:p>
        </p:txBody>
      </p:sp>
      <p:sp>
        <p:nvSpPr>
          <p:cNvPr id="7" name="TextBox 6">
            <a:extLst>
              <a:ext uri="{FF2B5EF4-FFF2-40B4-BE49-F238E27FC236}">
                <a16:creationId xmlns:a16="http://schemas.microsoft.com/office/drawing/2014/main" id="{3259B186-2E61-4130-992E-219694D2ABFA}"/>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8" name="Footer Placeholder 7">
            <a:extLst>
              <a:ext uri="{FF2B5EF4-FFF2-40B4-BE49-F238E27FC236}">
                <a16:creationId xmlns:a16="http://schemas.microsoft.com/office/drawing/2014/main" id="{38EE8DFB-9D75-415D-BA93-5EBB73896B71}"/>
              </a:ext>
            </a:extLst>
          </p:cNvPr>
          <p:cNvSpPr>
            <a:spLocks noGrp="1"/>
          </p:cNvSpPr>
          <p:nvPr>
            <p:ph type="ftr" sz="quarter" idx="11"/>
          </p:nvPr>
        </p:nvSpPr>
        <p:spPr/>
        <p:txBody>
          <a:bodyPr/>
          <a:lstStyle/>
          <a:p>
            <a:r>
              <a:rPr lang="en-US"/>
              <a:t>B.Tech, EEE Dept, MACE</a:t>
            </a:r>
          </a:p>
        </p:txBody>
      </p:sp>
      <p:sp>
        <p:nvSpPr>
          <p:cNvPr id="5" name="Slide Number Placeholder 4">
            <a:extLst>
              <a:ext uri="{FF2B5EF4-FFF2-40B4-BE49-F238E27FC236}">
                <a16:creationId xmlns:a16="http://schemas.microsoft.com/office/drawing/2014/main" id="{FFD72821-708F-2688-6FCA-2EDF568E0B90}"/>
              </a:ext>
            </a:extLst>
          </p:cNvPr>
          <p:cNvSpPr>
            <a:spLocks noGrp="1"/>
          </p:cNvSpPr>
          <p:nvPr>
            <p:ph type="sldNum" sz="quarter" idx="12"/>
          </p:nvPr>
        </p:nvSpPr>
        <p:spPr/>
        <p:txBody>
          <a:bodyPr/>
          <a:lstStyle/>
          <a:p>
            <a:fld id="{FD0E0D11-6D28-4573-BBD2-EA5772F669FA}" type="slidenum">
              <a:rPr lang="en-US" smtClean="0"/>
              <a:t>3</a:t>
            </a:fld>
            <a:endParaRPr lang="en-US"/>
          </a:p>
        </p:txBody>
      </p:sp>
    </p:spTree>
    <p:extLst>
      <p:ext uri="{BB962C8B-B14F-4D97-AF65-F5344CB8AC3E}">
        <p14:creationId xmlns:p14="http://schemas.microsoft.com/office/powerpoint/2010/main" val="4186396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Clr>
                <a:srgbClr val="FF0000"/>
              </a:buClr>
              <a:buFont typeface="Wingdings" panose="05000000000000000000" pitchFamily="2" charset="2"/>
              <a:buChar char="v"/>
            </a:pPr>
            <a:r>
              <a:rPr lang="en-IN" dirty="0"/>
              <a:t>ML model is trained with 1 lakh data </a:t>
            </a:r>
          </a:p>
          <a:p>
            <a:pPr>
              <a:buClr>
                <a:srgbClr val="FF0000"/>
              </a:buClr>
              <a:buFont typeface="Wingdings" panose="05000000000000000000" pitchFamily="2" charset="2"/>
              <a:buChar char="v"/>
            </a:pPr>
            <a:r>
              <a:rPr lang="en-IN" dirty="0"/>
              <a:t>The model accuracy has been increased </a:t>
            </a:r>
          </a:p>
          <a:p>
            <a:pPr>
              <a:buClr>
                <a:srgbClr val="FF0000"/>
              </a:buClr>
              <a:buFont typeface="Wingdings" panose="05000000000000000000" pitchFamily="2" charset="2"/>
              <a:buChar char="v"/>
            </a:pPr>
            <a:r>
              <a:rPr lang="en-IN" dirty="0"/>
              <a:t>The trained ML model is uploaded to the Raspberry pi </a:t>
            </a:r>
          </a:p>
          <a:p>
            <a:pPr>
              <a:buClr>
                <a:srgbClr val="FF0000"/>
              </a:buClr>
              <a:buFont typeface="Wingdings" panose="05000000000000000000" pitchFamily="2" charset="2"/>
              <a:buChar char="v"/>
            </a:pPr>
            <a:r>
              <a:rPr lang="en-US" dirty="0"/>
              <a:t>Set of four relays control four 60 kWh compressors </a:t>
            </a:r>
          </a:p>
          <a:p>
            <a:pPr>
              <a:buClr>
                <a:srgbClr val="FF0000"/>
              </a:buClr>
              <a:buFont typeface="Wingdings" panose="05000000000000000000" pitchFamily="2" charset="2"/>
              <a:buChar char="v"/>
            </a:pPr>
            <a:r>
              <a:rPr lang="en-US" dirty="0"/>
              <a:t>They are connected to </a:t>
            </a:r>
            <a:r>
              <a:rPr lang="en-IN" dirty="0"/>
              <a:t>GPIO pins 17,18,22,23 </a:t>
            </a:r>
            <a:endParaRPr lang="en-US" dirty="0"/>
          </a:p>
          <a:p>
            <a:pPr>
              <a:buClr>
                <a:srgbClr val="FF0000"/>
              </a:buClr>
              <a:buFont typeface="Wingdings" panose="05000000000000000000" pitchFamily="2" charset="2"/>
              <a:buChar char="v"/>
            </a:pPr>
            <a:r>
              <a:rPr lang="en-IN" dirty="0"/>
              <a:t>One relay control a 100 kWh compressor </a:t>
            </a:r>
          </a:p>
          <a:p>
            <a:pPr>
              <a:buClr>
                <a:srgbClr val="FF0000"/>
              </a:buClr>
              <a:buFont typeface="Wingdings" panose="05000000000000000000" pitchFamily="2" charset="2"/>
              <a:buChar char="v"/>
            </a:pPr>
            <a:r>
              <a:rPr lang="en-IN" dirty="0"/>
              <a:t>It is connected to GPIO pin 24</a:t>
            </a:r>
          </a:p>
          <a:p>
            <a:pPr>
              <a:buClr>
                <a:srgbClr val="FF0000"/>
              </a:buClr>
              <a:buFont typeface="Wingdings" panose="05000000000000000000" pitchFamily="2" charset="2"/>
              <a:buChar char="v"/>
            </a:pPr>
            <a:r>
              <a:rPr lang="en-US" dirty="0"/>
              <a:t>LEDs indicate whether the relays are ON or OFF</a:t>
            </a:r>
          </a:p>
          <a:p>
            <a:pPr marL="0" indent="0">
              <a:buClr>
                <a:srgbClr val="FF0000"/>
              </a:buClr>
              <a:buNone/>
            </a:pPr>
            <a:endParaRPr lang="en-IN" dirty="0"/>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30</a:t>
            </a:fld>
            <a:endParaRPr lang="en-US"/>
          </a:p>
        </p:txBody>
      </p:sp>
      <p:sp>
        <p:nvSpPr>
          <p:cNvPr id="7" name="Title 1"/>
          <p:cNvSpPr>
            <a:spLocks noGrp="1"/>
          </p:cNvSpPr>
          <p:nvPr>
            <p:ph type="title"/>
          </p:nvPr>
        </p:nvSpPr>
        <p:spPr>
          <a:xfrm>
            <a:off x="544722" y="280956"/>
            <a:ext cx="10515600" cy="1325563"/>
          </a:xfrm>
        </p:spPr>
        <p:txBody>
          <a:bodyPr>
            <a:normAutofit/>
          </a:bodyPr>
          <a:lstStyle/>
          <a:p>
            <a:pPr algn="ctr"/>
            <a:r>
              <a:rPr lang="en-IN" sz="4000" b="1" dirty="0">
                <a:latin typeface="+mn-lt"/>
              </a:rPr>
              <a:t>Hardware</a:t>
            </a:r>
          </a:p>
        </p:txBody>
      </p:sp>
      <p:sp>
        <p:nvSpPr>
          <p:cNvPr id="8" name="TextBox 7">
            <a:extLst>
              <a:ext uri="{FF2B5EF4-FFF2-40B4-BE49-F238E27FC236}">
                <a16:creationId xmlns:a16="http://schemas.microsoft.com/office/drawing/2014/main" id="{096552C4-6B58-8BDD-D087-B70BC5D28FB0}"/>
              </a:ext>
            </a:extLst>
          </p:cNvPr>
          <p:cNvSpPr txBox="1"/>
          <p:nvPr/>
        </p:nvSpPr>
        <p:spPr>
          <a:xfrm>
            <a:off x="6481720" y="24276"/>
            <a:ext cx="5728203"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3777168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FEDAC4C-92CA-4BA8-9C8F-87210002397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8306" b="511"/>
          <a:stretch/>
        </p:blipFill>
        <p:spPr>
          <a:xfrm>
            <a:off x="3063133" y="2472198"/>
            <a:ext cx="5801784" cy="2227132"/>
          </a:xfrm>
        </p:spPr>
      </p:pic>
      <p:sp>
        <p:nvSpPr>
          <p:cNvPr id="4" name="Date Placeholder 3">
            <a:extLst>
              <a:ext uri="{FF2B5EF4-FFF2-40B4-BE49-F238E27FC236}">
                <a16:creationId xmlns:a16="http://schemas.microsoft.com/office/drawing/2014/main" id="{A5A607D3-19BC-4B77-8489-A05FB654DDEF}"/>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741433E2-1F0F-4EC6-8265-48886F6760AD}"/>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94A1D848-41F4-48F5-B6E1-79FA89E45408}"/>
              </a:ext>
            </a:extLst>
          </p:cNvPr>
          <p:cNvSpPr>
            <a:spLocks noGrp="1"/>
          </p:cNvSpPr>
          <p:nvPr>
            <p:ph type="sldNum" sz="quarter" idx="12"/>
          </p:nvPr>
        </p:nvSpPr>
        <p:spPr/>
        <p:txBody>
          <a:bodyPr/>
          <a:lstStyle/>
          <a:p>
            <a:fld id="{FD0E0D11-6D28-4573-BBD2-EA5772F669FA}" type="slidenum">
              <a:rPr lang="en-US" smtClean="0"/>
              <a:t>31</a:t>
            </a:fld>
            <a:endParaRPr lang="en-US"/>
          </a:p>
        </p:txBody>
      </p:sp>
      <p:pic>
        <p:nvPicPr>
          <p:cNvPr id="12" name="Picture 11">
            <a:extLst>
              <a:ext uri="{FF2B5EF4-FFF2-40B4-BE49-F238E27FC236}">
                <a16:creationId xmlns:a16="http://schemas.microsoft.com/office/drawing/2014/main" id="{78A7A200-CF33-4317-9AEF-1B5AFFE6B816}"/>
              </a:ext>
            </a:extLst>
          </p:cNvPr>
          <p:cNvPicPr>
            <a:picLocks noChangeAspect="1"/>
          </p:cNvPicPr>
          <p:nvPr/>
        </p:nvPicPr>
        <p:blipFill>
          <a:blip r:embed="rId3"/>
          <a:stretch>
            <a:fillRect/>
          </a:stretch>
        </p:blipFill>
        <p:spPr>
          <a:xfrm>
            <a:off x="2745763" y="4743648"/>
            <a:ext cx="6202837" cy="542925"/>
          </a:xfrm>
          <a:prstGeom prst="rect">
            <a:avLst/>
          </a:prstGeom>
        </p:spPr>
      </p:pic>
      <p:pic>
        <p:nvPicPr>
          <p:cNvPr id="14" name="Picture 13">
            <a:extLst>
              <a:ext uri="{FF2B5EF4-FFF2-40B4-BE49-F238E27FC236}">
                <a16:creationId xmlns:a16="http://schemas.microsoft.com/office/drawing/2014/main" id="{B0E9FFC8-5365-40E5-A7C6-A26E0C8C05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133" y="1682215"/>
            <a:ext cx="5801784" cy="728602"/>
          </a:xfrm>
          <a:prstGeom prst="rect">
            <a:avLst/>
          </a:prstGeom>
        </p:spPr>
      </p:pic>
      <p:sp>
        <p:nvSpPr>
          <p:cNvPr id="20" name="TextBox 19">
            <a:extLst>
              <a:ext uri="{FF2B5EF4-FFF2-40B4-BE49-F238E27FC236}">
                <a16:creationId xmlns:a16="http://schemas.microsoft.com/office/drawing/2014/main" id="{3CC413A6-34C6-47FD-B4F0-A2B7FBC829A2}"/>
              </a:ext>
            </a:extLst>
          </p:cNvPr>
          <p:cNvSpPr txBox="1"/>
          <p:nvPr/>
        </p:nvSpPr>
        <p:spPr>
          <a:xfrm>
            <a:off x="4813954" y="5463777"/>
            <a:ext cx="2994860" cy="369332"/>
          </a:xfrm>
          <a:prstGeom prst="rect">
            <a:avLst/>
          </a:prstGeom>
          <a:noFill/>
        </p:spPr>
        <p:txBody>
          <a:bodyPr wrap="square" rtlCol="0">
            <a:spAutoFit/>
          </a:bodyPr>
          <a:lstStyle/>
          <a:p>
            <a:r>
              <a:rPr lang="en-US" dirty="0"/>
              <a:t>Fig 13: Output combination 1</a:t>
            </a:r>
          </a:p>
        </p:txBody>
      </p:sp>
      <p:sp>
        <p:nvSpPr>
          <p:cNvPr id="13" name="TextBox 12">
            <a:extLst>
              <a:ext uri="{FF2B5EF4-FFF2-40B4-BE49-F238E27FC236}">
                <a16:creationId xmlns:a16="http://schemas.microsoft.com/office/drawing/2014/main" id="{8DEF336D-4A95-4508-8C0D-6D44994B0E61}"/>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18" name="Title 1">
            <a:extLst>
              <a:ext uri="{FF2B5EF4-FFF2-40B4-BE49-F238E27FC236}">
                <a16:creationId xmlns:a16="http://schemas.microsoft.com/office/drawing/2014/main" id="{404C5A7E-EBAA-45C3-A41E-CCF85278F00E}"/>
              </a:ext>
            </a:extLst>
          </p:cNvPr>
          <p:cNvSpPr>
            <a:spLocks noGrp="1"/>
          </p:cNvSpPr>
          <p:nvPr>
            <p:ph type="title"/>
          </p:nvPr>
        </p:nvSpPr>
        <p:spPr>
          <a:xfrm>
            <a:off x="838200" y="365125"/>
            <a:ext cx="10515600" cy="1325563"/>
          </a:xfrm>
        </p:spPr>
        <p:txBody>
          <a:bodyPr/>
          <a:lstStyle/>
          <a:p>
            <a:pPr algn="ctr"/>
            <a:r>
              <a:rPr lang="en-US" sz="4000" b="1" dirty="0">
                <a:latin typeface="+mn-lt"/>
              </a:rPr>
              <a:t>Results</a:t>
            </a:r>
          </a:p>
        </p:txBody>
      </p:sp>
      <p:sp>
        <p:nvSpPr>
          <p:cNvPr id="19" name="TextBox 18">
            <a:extLst>
              <a:ext uri="{FF2B5EF4-FFF2-40B4-BE49-F238E27FC236}">
                <a16:creationId xmlns:a16="http://schemas.microsoft.com/office/drawing/2014/main" id="{8A3CDEBC-6063-440F-A3FD-DBB74F80A102}"/>
              </a:ext>
            </a:extLst>
          </p:cNvPr>
          <p:cNvSpPr txBox="1"/>
          <p:nvPr/>
        </p:nvSpPr>
        <p:spPr>
          <a:xfrm>
            <a:off x="9316245" y="2108982"/>
            <a:ext cx="1932495" cy="369332"/>
          </a:xfrm>
          <a:prstGeom prst="rect">
            <a:avLst/>
          </a:prstGeom>
          <a:noFill/>
        </p:spPr>
        <p:txBody>
          <a:bodyPr wrap="square" rtlCol="0">
            <a:spAutoFit/>
          </a:bodyPr>
          <a:lstStyle/>
          <a:p>
            <a:r>
              <a:rPr lang="en-US" dirty="0"/>
              <a:t>1.Test data</a:t>
            </a:r>
          </a:p>
        </p:txBody>
      </p:sp>
      <p:sp>
        <p:nvSpPr>
          <p:cNvPr id="21" name="TextBox 20">
            <a:extLst>
              <a:ext uri="{FF2B5EF4-FFF2-40B4-BE49-F238E27FC236}">
                <a16:creationId xmlns:a16="http://schemas.microsoft.com/office/drawing/2014/main" id="{6FF22859-176C-4230-AABA-AF8092AB0CA8}"/>
              </a:ext>
            </a:extLst>
          </p:cNvPr>
          <p:cNvSpPr txBox="1"/>
          <p:nvPr/>
        </p:nvSpPr>
        <p:spPr>
          <a:xfrm>
            <a:off x="9323181" y="3435613"/>
            <a:ext cx="1932495" cy="369332"/>
          </a:xfrm>
          <a:prstGeom prst="rect">
            <a:avLst/>
          </a:prstGeom>
          <a:noFill/>
        </p:spPr>
        <p:txBody>
          <a:bodyPr wrap="square" rtlCol="0">
            <a:spAutoFit/>
          </a:bodyPr>
          <a:lstStyle/>
          <a:p>
            <a:r>
              <a:rPr lang="en-US" dirty="0"/>
              <a:t>  3.Result</a:t>
            </a:r>
          </a:p>
        </p:txBody>
      </p:sp>
      <p:sp>
        <p:nvSpPr>
          <p:cNvPr id="22" name="TextBox 21">
            <a:extLst>
              <a:ext uri="{FF2B5EF4-FFF2-40B4-BE49-F238E27FC236}">
                <a16:creationId xmlns:a16="http://schemas.microsoft.com/office/drawing/2014/main" id="{C632C09A-6060-4E25-94BB-92F0B20C4D31}"/>
              </a:ext>
            </a:extLst>
          </p:cNvPr>
          <p:cNvSpPr txBox="1"/>
          <p:nvPr/>
        </p:nvSpPr>
        <p:spPr>
          <a:xfrm>
            <a:off x="9384682" y="4871559"/>
            <a:ext cx="1932495" cy="369332"/>
          </a:xfrm>
          <a:prstGeom prst="rect">
            <a:avLst/>
          </a:prstGeom>
          <a:noFill/>
        </p:spPr>
        <p:txBody>
          <a:bodyPr wrap="square" rtlCol="0">
            <a:spAutoFit/>
          </a:bodyPr>
          <a:lstStyle/>
          <a:p>
            <a:r>
              <a:rPr lang="en-US" dirty="0"/>
              <a:t>2. ML output</a:t>
            </a:r>
          </a:p>
        </p:txBody>
      </p:sp>
      <p:cxnSp>
        <p:nvCxnSpPr>
          <p:cNvPr id="23" name="Straight Arrow Connector 22"/>
          <p:cNvCxnSpPr/>
          <p:nvPr/>
        </p:nvCxnSpPr>
        <p:spPr>
          <a:xfrm>
            <a:off x="8836843" y="2293648"/>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8864917" y="3616354"/>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8864917" y="5069633"/>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3965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57C02F-12AF-4011-8E91-3D55791CEF39}"/>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EC6384FE-FCAB-4AC3-8CEA-8744F627797F}"/>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C179E028-3CF0-40FB-A2A3-EC666FC88408}"/>
              </a:ext>
            </a:extLst>
          </p:cNvPr>
          <p:cNvSpPr>
            <a:spLocks noGrp="1"/>
          </p:cNvSpPr>
          <p:nvPr>
            <p:ph type="sldNum" sz="quarter" idx="12"/>
          </p:nvPr>
        </p:nvSpPr>
        <p:spPr/>
        <p:txBody>
          <a:bodyPr/>
          <a:lstStyle/>
          <a:p>
            <a:fld id="{FD0E0D11-6D28-4573-BBD2-EA5772F669FA}" type="slidenum">
              <a:rPr lang="en-US" smtClean="0"/>
              <a:t>32</a:t>
            </a:fld>
            <a:endParaRPr lang="en-US"/>
          </a:p>
        </p:txBody>
      </p:sp>
      <p:sp>
        <p:nvSpPr>
          <p:cNvPr id="27" name="TextBox 26">
            <a:extLst>
              <a:ext uri="{FF2B5EF4-FFF2-40B4-BE49-F238E27FC236}">
                <a16:creationId xmlns:a16="http://schemas.microsoft.com/office/drawing/2014/main" id="{9121C554-260F-435D-B4AE-A4EF7D6696C2}"/>
              </a:ext>
            </a:extLst>
          </p:cNvPr>
          <p:cNvSpPr txBox="1"/>
          <p:nvPr/>
        </p:nvSpPr>
        <p:spPr>
          <a:xfrm>
            <a:off x="4510921" y="5747777"/>
            <a:ext cx="3170158" cy="369332"/>
          </a:xfrm>
          <a:prstGeom prst="rect">
            <a:avLst/>
          </a:prstGeom>
          <a:noFill/>
        </p:spPr>
        <p:txBody>
          <a:bodyPr wrap="square" rtlCol="0">
            <a:spAutoFit/>
          </a:bodyPr>
          <a:lstStyle/>
          <a:p>
            <a:r>
              <a:rPr lang="en-US" dirty="0"/>
              <a:t>Fig 14: Output combination 2</a:t>
            </a:r>
          </a:p>
        </p:txBody>
      </p:sp>
      <p:sp>
        <p:nvSpPr>
          <p:cNvPr id="13" name="TextBox 12">
            <a:extLst>
              <a:ext uri="{FF2B5EF4-FFF2-40B4-BE49-F238E27FC236}">
                <a16:creationId xmlns:a16="http://schemas.microsoft.com/office/drawing/2014/main" id="{8DEF336D-4A95-4508-8C0D-6D44994B0E61}"/>
              </a:ext>
            </a:extLst>
          </p:cNvPr>
          <p:cNvSpPr txBox="1"/>
          <p:nvPr/>
        </p:nvSpPr>
        <p:spPr>
          <a:xfrm>
            <a:off x="6505830" y="-8092"/>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15" name="Title 1">
            <a:extLst>
              <a:ext uri="{FF2B5EF4-FFF2-40B4-BE49-F238E27FC236}">
                <a16:creationId xmlns:a16="http://schemas.microsoft.com/office/drawing/2014/main" id="{404C5A7E-EBAA-45C3-A41E-CCF85278F00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rPr>
              <a:t>Results</a:t>
            </a:r>
          </a:p>
        </p:txBody>
      </p:sp>
      <p:sp>
        <p:nvSpPr>
          <p:cNvPr id="16" name="TextBox 15">
            <a:extLst>
              <a:ext uri="{FF2B5EF4-FFF2-40B4-BE49-F238E27FC236}">
                <a16:creationId xmlns:a16="http://schemas.microsoft.com/office/drawing/2014/main" id="{8A3CDEBC-6063-440F-A3FD-DBB74F80A102}"/>
              </a:ext>
            </a:extLst>
          </p:cNvPr>
          <p:cNvSpPr txBox="1"/>
          <p:nvPr/>
        </p:nvSpPr>
        <p:spPr>
          <a:xfrm>
            <a:off x="9103880" y="2206087"/>
            <a:ext cx="1932495" cy="369332"/>
          </a:xfrm>
          <a:prstGeom prst="rect">
            <a:avLst/>
          </a:prstGeom>
          <a:noFill/>
        </p:spPr>
        <p:txBody>
          <a:bodyPr wrap="square" rtlCol="0">
            <a:spAutoFit/>
          </a:bodyPr>
          <a:lstStyle/>
          <a:p>
            <a:r>
              <a:rPr lang="en-US" dirty="0"/>
              <a:t>1.Test data</a:t>
            </a:r>
          </a:p>
        </p:txBody>
      </p:sp>
      <p:sp>
        <p:nvSpPr>
          <p:cNvPr id="17" name="TextBox 16">
            <a:extLst>
              <a:ext uri="{FF2B5EF4-FFF2-40B4-BE49-F238E27FC236}">
                <a16:creationId xmlns:a16="http://schemas.microsoft.com/office/drawing/2014/main" id="{6FF22859-176C-4230-AABA-AF8092AB0CA8}"/>
              </a:ext>
            </a:extLst>
          </p:cNvPr>
          <p:cNvSpPr txBox="1"/>
          <p:nvPr/>
        </p:nvSpPr>
        <p:spPr>
          <a:xfrm>
            <a:off x="9176708" y="3396883"/>
            <a:ext cx="1932495" cy="369332"/>
          </a:xfrm>
          <a:prstGeom prst="rect">
            <a:avLst/>
          </a:prstGeom>
          <a:noFill/>
        </p:spPr>
        <p:txBody>
          <a:bodyPr wrap="square" rtlCol="0">
            <a:spAutoFit/>
          </a:bodyPr>
          <a:lstStyle/>
          <a:p>
            <a:r>
              <a:rPr lang="en-US" dirty="0"/>
              <a:t>3.Result</a:t>
            </a:r>
          </a:p>
        </p:txBody>
      </p:sp>
      <p:sp>
        <p:nvSpPr>
          <p:cNvPr id="18" name="TextBox 17">
            <a:extLst>
              <a:ext uri="{FF2B5EF4-FFF2-40B4-BE49-F238E27FC236}">
                <a16:creationId xmlns:a16="http://schemas.microsoft.com/office/drawing/2014/main" id="{C632C09A-6060-4E25-94BB-92F0B20C4D31}"/>
              </a:ext>
            </a:extLst>
          </p:cNvPr>
          <p:cNvSpPr txBox="1"/>
          <p:nvPr/>
        </p:nvSpPr>
        <p:spPr>
          <a:xfrm>
            <a:off x="9103879" y="5174801"/>
            <a:ext cx="1932495" cy="369332"/>
          </a:xfrm>
          <a:prstGeom prst="rect">
            <a:avLst/>
          </a:prstGeom>
          <a:noFill/>
        </p:spPr>
        <p:txBody>
          <a:bodyPr wrap="square" rtlCol="0">
            <a:spAutoFit/>
          </a:bodyPr>
          <a:lstStyle/>
          <a:p>
            <a:r>
              <a:rPr lang="en-US" dirty="0"/>
              <a:t> 2.ML output</a:t>
            </a:r>
          </a:p>
        </p:txBody>
      </p:sp>
      <p:cxnSp>
        <p:nvCxnSpPr>
          <p:cNvPr id="19" name="Straight Arrow Connector 18"/>
          <p:cNvCxnSpPr/>
          <p:nvPr/>
        </p:nvCxnSpPr>
        <p:spPr>
          <a:xfrm>
            <a:off x="8596161" y="2390753"/>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a:off x="8610600" y="3581549"/>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8610599" y="5359467"/>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Content Placeholder 10">
            <a:extLst>
              <a:ext uri="{FF2B5EF4-FFF2-40B4-BE49-F238E27FC236}">
                <a16:creationId xmlns:a16="http://schemas.microsoft.com/office/drawing/2014/main" id="{B7AB5CC6-4E11-4BA4-BBE4-7497AA9C106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2757" t="49684"/>
          <a:stretch/>
        </p:blipFill>
        <p:spPr>
          <a:xfrm>
            <a:off x="3254576" y="2563874"/>
            <a:ext cx="5226377" cy="2189425"/>
          </a:xfrm>
        </p:spPr>
      </p:pic>
      <p:pic>
        <p:nvPicPr>
          <p:cNvPr id="29" name="Picture 28">
            <a:extLst>
              <a:ext uri="{FF2B5EF4-FFF2-40B4-BE49-F238E27FC236}">
                <a16:creationId xmlns:a16="http://schemas.microsoft.com/office/drawing/2014/main" id="{6D359148-4E2C-4CA1-80D2-D62197F0C1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54576" y="1848300"/>
            <a:ext cx="5226376" cy="715574"/>
          </a:xfrm>
          <a:prstGeom prst="rect">
            <a:avLst/>
          </a:prstGeom>
        </p:spPr>
      </p:pic>
      <p:pic>
        <p:nvPicPr>
          <p:cNvPr id="30" name="Picture 29">
            <a:extLst>
              <a:ext uri="{FF2B5EF4-FFF2-40B4-BE49-F238E27FC236}">
                <a16:creationId xmlns:a16="http://schemas.microsoft.com/office/drawing/2014/main" id="{78D40107-B0F6-4800-9317-FCE63DF768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45175" y="4766254"/>
            <a:ext cx="5252136" cy="715574"/>
          </a:xfrm>
          <a:prstGeom prst="rect">
            <a:avLst/>
          </a:prstGeom>
        </p:spPr>
      </p:pic>
    </p:spTree>
    <p:extLst>
      <p:ext uri="{BB962C8B-B14F-4D97-AF65-F5344CB8AC3E}">
        <p14:creationId xmlns:p14="http://schemas.microsoft.com/office/powerpoint/2010/main" val="283525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EB15545-0BB8-4C09-85A7-79B746BE963A}"/>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158" t="51339" r="20374" b="511"/>
          <a:stretch/>
        </p:blipFill>
        <p:spPr>
          <a:xfrm>
            <a:off x="2976118" y="2553753"/>
            <a:ext cx="5524107" cy="2281287"/>
          </a:xfrm>
        </p:spPr>
      </p:pic>
      <p:sp>
        <p:nvSpPr>
          <p:cNvPr id="4" name="Date Placeholder 3">
            <a:extLst>
              <a:ext uri="{FF2B5EF4-FFF2-40B4-BE49-F238E27FC236}">
                <a16:creationId xmlns:a16="http://schemas.microsoft.com/office/drawing/2014/main" id="{DA046190-5955-471B-BEC7-B04ECD515CA0}"/>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032037B3-6720-4297-8241-759F831EBFB3}"/>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F5633750-7836-43F6-9D51-623D8208EADD}"/>
              </a:ext>
            </a:extLst>
          </p:cNvPr>
          <p:cNvSpPr>
            <a:spLocks noGrp="1"/>
          </p:cNvSpPr>
          <p:nvPr>
            <p:ph type="sldNum" sz="quarter" idx="12"/>
          </p:nvPr>
        </p:nvSpPr>
        <p:spPr/>
        <p:txBody>
          <a:bodyPr/>
          <a:lstStyle/>
          <a:p>
            <a:fld id="{FD0E0D11-6D28-4573-BBD2-EA5772F669FA}" type="slidenum">
              <a:rPr lang="en-US" smtClean="0"/>
              <a:t>33</a:t>
            </a:fld>
            <a:endParaRPr lang="en-US"/>
          </a:p>
        </p:txBody>
      </p:sp>
      <p:sp>
        <p:nvSpPr>
          <p:cNvPr id="7" name="Title 1">
            <a:extLst>
              <a:ext uri="{FF2B5EF4-FFF2-40B4-BE49-F238E27FC236}">
                <a16:creationId xmlns:a16="http://schemas.microsoft.com/office/drawing/2014/main" id="{404C5A7E-EBAA-45C3-A41E-CCF85278F00E}"/>
              </a:ext>
            </a:extLst>
          </p:cNvPr>
          <p:cNvSpPr>
            <a:spLocks noGrp="1"/>
          </p:cNvSpPr>
          <p:nvPr>
            <p:ph type="title"/>
          </p:nvPr>
        </p:nvSpPr>
        <p:spPr>
          <a:xfrm>
            <a:off x="838200" y="365125"/>
            <a:ext cx="10515600" cy="1325563"/>
          </a:xfrm>
        </p:spPr>
        <p:txBody>
          <a:bodyPr/>
          <a:lstStyle/>
          <a:p>
            <a:pPr algn="ctr"/>
            <a:r>
              <a:rPr lang="en-US" sz="4000" b="1" dirty="0">
                <a:latin typeface="+mn-lt"/>
              </a:rPr>
              <a:t>Results</a:t>
            </a:r>
          </a:p>
        </p:txBody>
      </p:sp>
      <p:pic>
        <p:nvPicPr>
          <p:cNvPr id="11" name="Picture 10">
            <a:extLst>
              <a:ext uri="{FF2B5EF4-FFF2-40B4-BE49-F238E27FC236}">
                <a16:creationId xmlns:a16="http://schemas.microsoft.com/office/drawing/2014/main" id="{92F943FB-A091-4E2A-93C0-B50B148B3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29" y="1742080"/>
            <a:ext cx="5439265" cy="760281"/>
          </a:xfrm>
          <a:prstGeom prst="rect">
            <a:avLst/>
          </a:prstGeom>
        </p:spPr>
      </p:pic>
      <p:pic>
        <p:nvPicPr>
          <p:cNvPr id="13" name="Picture 12">
            <a:extLst>
              <a:ext uri="{FF2B5EF4-FFF2-40B4-BE49-F238E27FC236}">
                <a16:creationId xmlns:a16="http://schemas.microsoft.com/office/drawing/2014/main" id="{C67735F8-A5E8-4EBB-B36A-2820ADBB2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029" y="4851283"/>
            <a:ext cx="5524107" cy="696823"/>
          </a:xfrm>
          <a:prstGeom prst="rect">
            <a:avLst/>
          </a:prstGeom>
        </p:spPr>
      </p:pic>
      <p:sp>
        <p:nvSpPr>
          <p:cNvPr id="14" name="TextBox 13">
            <a:extLst>
              <a:ext uri="{FF2B5EF4-FFF2-40B4-BE49-F238E27FC236}">
                <a16:creationId xmlns:a16="http://schemas.microsoft.com/office/drawing/2014/main" id="{8A3CDEBC-6063-440F-A3FD-DBB74F80A102}"/>
              </a:ext>
            </a:extLst>
          </p:cNvPr>
          <p:cNvSpPr txBox="1"/>
          <p:nvPr/>
        </p:nvSpPr>
        <p:spPr>
          <a:xfrm>
            <a:off x="8836843" y="2206087"/>
            <a:ext cx="1932495" cy="369332"/>
          </a:xfrm>
          <a:prstGeom prst="rect">
            <a:avLst/>
          </a:prstGeom>
          <a:noFill/>
        </p:spPr>
        <p:txBody>
          <a:bodyPr wrap="square" rtlCol="0">
            <a:spAutoFit/>
          </a:bodyPr>
          <a:lstStyle/>
          <a:p>
            <a:r>
              <a:rPr lang="en-US" dirty="0"/>
              <a:t>1.Test data</a:t>
            </a:r>
          </a:p>
        </p:txBody>
      </p:sp>
      <p:sp>
        <p:nvSpPr>
          <p:cNvPr id="15" name="TextBox 14">
            <a:extLst>
              <a:ext uri="{FF2B5EF4-FFF2-40B4-BE49-F238E27FC236}">
                <a16:creationId xmlns:a16="http://schemas.microsoft.com/office/drawing/2014/main" id="{6FF22859-176C-4230-AABA-AF8092AB0CA8}"/>
              </a:ext>
            </a:extLst>
          </p:cNvPr>
          <p:cNvSpPr txBox="1"/>
          <p:nvPr/>
        </p:nvSpPr>
        <p:spPr>
          <a:xfrm>
            <a:off x="8752000" y="3387494"/>
            <a:ext cx="1932495" cy="369332"/>
          </a:xfrm>
          <a:prstGeom prst="rect">
            <a:avLst/>
          </a:prstGeom>
          <a:noFill/>
        </p:spPr>
        <p:txBody>
          <a:bodyPr wrap="square" rtlCol="0">
            <a:spAutoFit/>
          </a:bodyPr>
          <a:lstStyle/>
          <a:p>
            <a:r>
              <a:rPr lang="en-US" dirty="0"/>
              <a:t>   3.Result</a:t>
            </a:r>
          </a:p>
        </p:txBody>
      </p:sp>
      <p:sp>
        <p:nvSpPr>
          <p:cNvPr id="16" name="TextBox 15">
            <a:extLst>
              <a:ext uri="{FF2B5EF4-FFF2-40B4-BE49-F238E27FC236}">
                <a16:creationId xmlns:a16="http://schemas.microsoft.com/office/drawing/2014/main" id="{C632C09A-6060-4E25-94BB-92F0B20C4D31}"/>
              </a:ext>
            </a:extLst>
          </p:cNvPr>
          <p:cNvSpPr txBox="1"/>
          <p:nvPr/>
        </p:nvSpPr>
        <p:spPr>
          <a:xfrm>
            <a:off x="8752000" y="5096657"/>
            <a:ext cx="1932495" cy="369332"/>
          </a:xfrm>
          <a:prstGeom prst="rect">
            <a:avLst/>
          </a:prstGeom>
          <a:noFill/>
        </p:spPr>
        <p:txBody>
          <a:bodyPr wrap="square" rtlCol="0">
            <a:spAutoFit/>
          </a:bodyPr>
          <a:lstStyle/>
          <a:p>
            <a:r>
              <a:rPr lang="en-US" dirty="0"/>
              <a:t>  2.ML output</a:t>
            </a:r>
          </a:p>
        </p:txBody>
      </p:sp>
      <p:sp>
        <p:nvSpPr>
          <p:cNvPr id="18" name="TextBox 17">
            <a:extLst>
              <a:ext uri="{FF2B5EF4-FFF2-40B4-BE49-F238E27FC236}">
                <a16:creationId xmlns:a16="http://schemas.microsoft.com/office/drawing/2014/main" id="{8DEF336D-4A95-4508-8C0D-6D44994B0E61}"/>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cxnSp>
        <p:nvCxnSpPr>
          <p:cNvPr id="19" name="Straight Arrow Connector 18"/>
          <p:cNvCxnSpPr/>
          <p:nvPr/>
        </p:nvCxnSpPr>
        <p:spPr>
          <a:xfrm>
            <a:off x="8418136" y="2390753"/>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a:off x="8418136" y="3572160"/>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a:off x="8403764" y="5281323"/>
            <a:ext cx="5478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Rectangle 21"/>
          <p:cNvSpPr/>
          <p:nvPr/>
        </p:nvSpPr>
        <p:spPr>
          <a:xfrm>
            <a:off x="4273283" y="5582896"/>
            <a:ext cx="2929776" cy="369332"/>
          </a:xfrm>
          <a:prstGeom prst="rect">
            <a:avLst/>
          </a:prstGeom>
        </p:spPr>
        <p:txBody>
          <a:bodyPr wrap="none">
            <a:spAutoFit/>
          </a:bodyPr>
          <a:lstStyle/>
          <a:p>
            <a:r>
              <a:rPr lang="en-US" dirty="0"/>
              <a:t>Fig 15: Output combination 3</a:t>
            </a:r>
          </a:p>
        </p:txBody>
      </p:sp>
    </p:spTree>
    <p:extLst>
      <p:ext uri="{BB962C8B-B14F-4D97-AF65-F5344CB8AC3E}">
        <p14:creationId xmlns:p14="http://schemas.microsoft.com/office/powerpoint/2010/main" val="3600582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D2BC27-9E56-4566-9C0F-14CDF3D487C8}"/>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874D3D06-8D9A-479C-A871-1E6B59C2A915}"/>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B66A531F-C6E1-40F7-BBAB-124B4CD40681}"/>
              </a:ext>
            </a:extLst>
          </p:cNvPr>
          <p:cNvSpPr>
            <a:spLocks noGrp="1"/>
          </p:cNvSpPr>
          <p:nvPr>
            <p:ph type="sldNum" sz="quarter" idx="12"/>
          </p:nvPr>
        </p:nvSpPr>
        <p:spPr/>
        <p:txBody>
          <a:bodyPr/>
          <a:lstStyle/>
          <a:p>
            <a:fld id="{FD0E0D11-6D28-4573-BBD2-EA5772F669FA}" type="slidenum">
              <a:rPr lang="en-US" smtClean="0"/>
              <a:t>34</a:t>
            </a:fld>
            <a:endParaRPr lang="en-US"/>
          </a:p>
        </p:txBody>
      </p:sp>
      <p:sp>
        <p:nvSpPr>
          <p:cNvPr id="8" name="Content Placeholder 2">
            <a:extLst>
              <a:ext uri="{FF2B5EF4-FFF2-40B4-BE49-F238E27FC236}">
                <a16:creationId xmlns:a16="http://schemas.microsoft.com/office/drawing/2014/main" id="{E7DB3DBE-BFA3-46DC-A0B1-C6D48D4A687A}"/>
              </a:ext>
            </a:extLst>
          </p:cNvPr>
          <p:cNvSpPr>
            <a:spLocks noGrp="1"/>
          </p:cNvSpPr>
          <p:nvPr>
            <p:ph idx="1"/>
          </p:nvPr>
        </p:nvSpPr>
        <p:spPr>
          <a:xfrm>
            <a:off x="838199" y="1825625"/>
            <a:ext cx="11152695" cy="4351338"/>
          </a:xfrm>
        </p:spPr>
        <p:txBody>
          <a:bodyPr/>
          <a:lstStyle/>
          <a:p>
            <a:pPr>
              <a:buClr>
                <a:srgbClr val="FF0000"/>
              </a:buClr>
              <a:buFont typeface="Wingdings" panose="05000000000000000000" pitchFamily="2" charset="2"/>
              <a:buChar char="v"/>
            </a:pPr>
            <a:r>
              <a:rPr lang="en-IN" dirty="0"/>
              <a:t>LEDs indicate whether compressors are ON/OFF</a:t>
            </a:r>
          </a:p>
          <a:p>
            <a:pPr>
              <a:buClr>
                <a:srgbClr val="FF0000"/>
              </a:buClr>
              <a:buFont typeface="Wingdings" panose="05000000000000000000" pitchFamily="2" charset="2"/>
              <a:buChar char="v"/>
            </a:pPr>
            <a:r>
              <a:rPr lang="en-IN" dirty="0"/>
              <a:t>Data is fed to raspberry pi </a:t>
            </a:r>
          </a:p>
          <a:p>
            <a:pPr>
              <a:buClr>
                <a:srgbClr val="FF0000"/>
              </a:buClr>
              <a:buFont typeface="Wingdings" panose="05000000000000000000" pitchFamily="2" charset="2"/>
              <a:buChar char="v"/>
            </a:pPr>
            <a:r>
              <a:rPr lang="en-IN" dirty="0"/>
              <a:t>Trained ML model make decision regarding which compressors has to be operated to reduce the energy loss</a:t>
            </a:r>
          </a:p>
          <a:p>
            <a:pPr>
              <a:buClr>
                <a:srgbClr val="FF0000"/>
              </a:buClr>
              <a:buFont typeface="Wingdings" panose="05000000000000000000" pitchFamily="2" charset="2"/>
              <a:buChar char="v"/>
            </a:pPr>
            <a:r>
              <a:rPr lang="en-IN" dirty="0"/>
              <a:t>Here LEDs indicate whether the compressors are turned ON/OFF</a:t>
            </a:r>
          </a:p>
          <a:p>
            <a:pPr>
              <a:buClr>
                <a:srgbClr val="FF0000"/>
              </a:buClr>
              <a:buFont typeface="Wingdings" panose="05000000000000000000" pitchFamily="2" charset="2"/>
              <a:buChar char="v"/>
            </a:pPr>
            <a:r>
              <a:rPr lang="en-IN" dirty="0"/>
              <a:t>LEDs will depict which the pattern that trained  ML  model decide to run the compressors in most efficient way</a:t>
            </a:r>
          </a:p>
          <a:p>
            <a:pPr>
              <a:buClr>
                <a:srgbClr val="FF0000"/>
              </a:buClr>
              <a:buFont typeface="Wingdings" panose="05000000000000000000" pitchFamily="2" charset="2"/>
              <a:buChar char="v"/>
            </a:pPr>
            <a:endParaRPr lang="en-IN" dirty="0"/>
          </a:p>
        </p:txBody>
      </p:sp>
      <p:sp>
        <p:nvSpPr>
          <p:cNvPr id="7" name="TextBox 6">
            <a:extLst>
              <a:ext uri="{FF2B5EF4-FFF2-40B4-BE49-F238E27FC236}">
                <a16:creationId xmlns:a16="http://schemas.microsoft.com/office/drawing/2014/main" id="{52084BD0-9EBC-40D0-B679-0D7682DE8E4B}"/>
              </a:ext>
            </a:extLst>
          </p:cNvPr>
          <p:cNvSpPr txBox="1"/>
          <p:nvPr/>
        </p:nvSpPr>
        <p:spPr>
          <a:xfrm>
            <a:off x="6438507"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9" name="Title 1">
            <a:extLst>
              <a:ext uri="{FF2B5EF4-FFF2-40B4-BE49-F238E27FC236}">
                <a16:creationId xmlns:a16="http://schemas.microsoft.com/office/drawing/2014/main" id="{8ED4C5A1-F6E9-4DD0-BAA0-1A117CD93C6D}"/>
              </a:ext>
            </a:extLst>
          </p:cNvPr>
          <p:cNvSpPr txBox="1">
            <a:spLocks/>
          </p:cNvSpPr>
          <p:nvPr/>
        </p:nvSpPr>
        <p:spPr>
          <a:xfrm>
            <a:off x="57492" y="3077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rPr>
              <a:t>Results</a:t>
            </a:r>
          </a:p>
        </p:txBody>
      </p:sp>
    </p:spTree>
    <p:extLst>
      <p:ext uri="{BB962C8B-B14F-4D97-AF65-F5344CB8AC3E}">
        <p14:creationId xmlns:p14="http://schemas.microsoft.com/office/powerpoint/2010/main" val="4051534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9E6C3-0E78-4599-977A-480F5B2CD42C}"/>
              </a:ext>
            </a:extLst>
          </p:cNvPr>
          <p:cNvSpPr>
            <a:spLocks noGrp="1"/>
          </p:cNvSpPr>
          <p:nvPr>
            <p:ph type="title"/>
          </p:nvPr>
        </p:nvSpPr>
        <p:spPr/>
        <p:txBody>
          <a:bodyPr>
            <a:normAutofit/>
          </a:bodyPr>
          <a:lstStyle/>
          <a:p>
            <a:pPr algn="ctr"/>
            <a:r>
              <a:rPr lang="en-US" sz="4000" b="1" dirty="0">
                <a:latin typeface="+mn-lt"/>
              </a:rPr>
              <a:t>Conclusion</a:t>
            </a:r>
          </a:p>
        </p:txBody>
      </p:sp>
      <p:sp>
        <p:nvSpPr>
          <p:cNvPr id="3" name="Content Placeholder 2">
            <a:extLst>
              <a:ext uri="{FF2B5EF4-FFF2-40B4-BE49-F238E27FC236}">
                <a16:creationId xmlns:a16="http://schemas.microsoft.com/office/drawing/2014/main" id="{46BE83E2-76D3-4A03-B5B6-43C6ABF11CAD}"/>
              </a:ext>
            </a:extLst>
          </p:cNvPr>
          <p:cNvSpPr>
            <a:spLocks noGrp="1"/>
          </p:cNvSpPr>
          <p:nvPr>
            <p:ph idx="1"/>
          </p:nvPr>
        </p:nvSpPr>
        <p:spPr>
          <a:xfrm>
            <a:off x="366860" y="1536569"/>
            <a:ext cx="11096134" cy="4956305"/>
          </a:xfrm>
        </p:spPr>
        <p:txBody>
          <a:bodyPr>
            <a:normAutofit/>
          </a:bodyPr>
          <a:lstStyle/>
          <a:p>
            <a:pPr algn="just">
              <a:buClr>
                <a:srgbClr val="FF0000"/>
              </a:buClr>
              <a:buFont typeface="Wingdings" panose="05000000000000000000" pitchFamily="2" charset="2"/>
              <a:buChar char="v"/>
            </a:pPr>
            <a:r>
              <a:rPr lang="en-US" dirty="0"/>
              <a:t>Prepared constraints in excel to obtain optimized data</a:t>
            </a:r>
          </a:p>
          <a:p>
            <a:pPr algn="just">
              <a:buClr>
                <a:srgbClr val="FF0000"/>
              </a:buClr>
              <a:buFont typeface="Wingdings" panose="05000000000000000000" pitchFamily="2" charset="2"/>
              <a:buChar char="v"/>
            </a:pPr>
            <a:r>
              <a:rPr lang="en-US" dirty="0"/>
              <a:t>Implemented a suitable python code for FFN model</a:t>
            </a:r>
          </a:p>
          <a:p>
            <a:pPr algn="just">
              <a:buClr>
                <a:srgbClr val="FF0000"/>
              </a:buClr>
              <a:buFont typeface="Wingdings" panose="05000000000000000000" pitchFamily="2" charset="2"/>
              <a:buChar char="v"/>
            </a:pPr>
            <a:r>
              <a:rPr lang="en-US" dirty="0"/>
              <a:t>Trained the data set in FFN model </a:t>
            </a:r>
          </a:p>
          <a:p>
            <a:pPr algn="just">
              <a:buClr>
                <a:srgbClr val="FF0000"/>
              </a:buClr>
              <a:buFont typeface="Wingdings" panose="05000000000000000000" pitchFamily="2" charset="2"/>
              <a:buChar char="v"/>
            </a:pPr>
            <a:r>
              <a:rPr lang="en-US" dirty="0"/>
              <a:t>Prepared ML model to increase efficiency of compressors </a:t>
            </a:r>
          </a:p>
          <a:p>
            <a:pPr algn="just">
              <a:buClr>
                <a:srgbClr val="FF0000"/>
              </a:buClr>
              <a:buFont typeface="Wingdings" panose="05000000000000000000" pitchFamily="2" charset="2"/>
              <a:buChar char="v"/>
            </a:pPr>
            <a:r>
              <a:rPr lang="en-US" dirty="0"/>
              <a:t>Uploaded the model in raspberry pi</a:t>
            </a:r>
          </a:p>
          <a:p>
            <a:pPr algn="just">
              <a:buClr>
                <a:srgbClr val="FF0000"/>
              </a:buClr>
              <a:buFont typeface="Wingdings" panose="05000000000000000000" pitchFamily="2" charset="2"/>
              <a:buChar char="v"/>
            </a:pPr>
            <a:r>
              <a:rPr lang="en-US" dirty="0"/>
              <a:t>Tested the model</a:t>
            </a:r>
          </a:p>
          <a:p>
            <a:pPr algn="just">
              <a:buClr>
                <a:srgbClr val="FF0000"/>
              </a:buClr>
              <a:buFont typeface="Wingdings" panose="05000000000000000000" pitchFamily="2" charset="2"/>
              <a:buChar char="v"/>
            </a:pPr>
            <a:r>
              <a:rPr lang="en-US" dirty="0"/>
              <a:t>Model helps in increasing cost efficiency and save resources</a:t>
            </a:r>
          </a:p>
          <a:p>
            <a:pPr marL="0" indent="0" algn="just">
              <a:buClr>
                <a:srgbClr val="FF0000"/>
              </a:buClr>
              <a:buNone/>
            </a:pPr>
            <a:endParaRPr lang="en-US" dirty="0"/>
          </a:p>
        </p:txBody>
      </p:sp>
      <p:sp>
        <p:nvSpPr>
          <p:cNvPr id="4" name="Date Placeholder 3">
            <a:extLst>
              <a:ext uri="{FF2B5EF4-FFF2-40B4-BE49-F238E27FC236}">
                <a16:creationId xmlns:a16="http://schemas.microsoft.com/office/drawing/2014/main" id="{3EF48AAA-A840-4B6A-AF85-7A447B5771E7}"/>
              </a:ext>
            </a:extLst>
          </p:cNvPr>
          <p:cNvSpPr>
            <a:spLocks noGrp="1"/>
          </p:cNvSpPr>
          <p:nvPr>
            <p:ph type="dt" sz="half" idx="10"/>
          </p:nvPr>
        </p:nvSpPr>
        <p:spPr/>
        <p:txBody>
          <a:bodyPr/>
          <a:lstStyle/>
          <a:p>
            <a:fld id="{422C45E7-4F19-4B17-B6F1-D90C841F4D24}" type="datetime1">
              <a:rPr lang="en-US" smtClean="0"/>
              <a:t>5/7/2024</a:t>
            </a:fld>
            <a:endParaRPr lang="en-US"/>
          </a:p>
        </p:txBody>
      </p:sp>
      <p:sp>
        <p:nvSpPr>
          <p:cNvPr id="6" name="TextBox 5">
            <a:extLst>
              <a:ext uri="{FF2B5EF4-FFF2-40B4-BE49-F238E27FC236}">
                <a16:creationId xmlns:a16="http://schemas.microsoft.com/office/drawing/2014/main" id="{7D5E2B52-76B9-4219-91BE-2035562F1303}"/>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7" name="Footer Placeholder 6">
            <a:extLst>
              <a:ext uri="{FF2B5EF4-FFF2-40B4-BE49-F238E27FC236}">
                <a16:creationId xmlns:a16="http://schemas.microsoft.com/office/drawing/2014/main" id="{6ECBDFB7-DF0E-419A-AA18-566FCCDF3C18}"/>
              </a:ext>
            </a:extLst>
          </p:cNvPr>
          <p:cNvSpPr>
            <a:spLocks noGrp="1"/>
          </p:cNvSpPr>
          <p:nvPr>
            <p:ph type="ftr" sz="quarter" idx="11"/>
          </p:nvPr>
        </p:nvSpPr>
        <p:spPr/>
        <p:txBody>
          <a:bodyPr/>
          <a:lstStyle/>
          <a:p>
            <a:r>
              <a:rPr lang="en-US"/>
              <a:t>B.Tech, EEE Dept, MACE</a:t>
            </a:r>
          </a:p>
        </p:txBody>
      </p:sp>
      <p:sp>
        <p:nvSpPr>
          <p:cNvPr id="5" name="Slide Number Placeholder 4">
            <a:extLst>
              <a:ext uri="{FF2B5EF4-FFF2-40B4-BE49-F238E27FC236}">
                <a16:creationId xmlns:a16="http://schemas.microsoft.com/office/drawing/2014/main" id="{09FFDC6C-17A2-81A2-4685-3A4266EE2656}"/>
              </a:ext>
            </a:extLst>
          </p:cNvPr>
          <p:cNvSpPr>
            <a:spLocks noGrp="1"/>
          </p:cNvSpPr>
          <p:nvPr>
            <p:ph type="sldNum" sz="quarter" idx="12"/>
          </p:nvPr>
        </p:nvSpPr>
        <p:spPr/>
        <p:txBody>
          <a:bodyPr/>
          <a:lstStyle/>
          <a:p>
            <a:fld id="{FD0E0D11-6D28-4573-BBD2-EA5772F669FA}" type="slidenum">
              <a:rPr lang="en-US" smtClean="0"/>
              <a:t>35</a:t>
            </a:fld>
            <a:endParaRPr lang="en-US"/>
          </a:p>
        </p:txBody>
      </p:sp>
    </p:spTree>
    <p:extLst>
      <p:ext uri="{BB962C8B-B14F-4D97-AF65-F5344CB8AC3E}">
        <p14:creationId xmlns:p14="http://schemas.microsoft.com/office/powerpoint/2010/main" val="238099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a:latin typeface="+mn-lt"/>
              </a:rPr>
              <a:t>Journal Submission</a:t>
            </a:r>
          </a:p>
        </p:txBody>
      </p:sp>
      <p:sp>
        <p:nvSpPr>
          <p:cNvPr id="3" name="Content Placeholder 2"/>
          <p:cNvSpPr>
            <a:spLocks noGrp="1"/>
          </p:cNvSpPr>
          <p:nvPr>
            <p:ph idx="1"/>
          </p:nvPr>
        </p:nvSpPr>
        <p:spPr/>
        <p:txBody>
          <a:bodyPr/>
          <a:lstStyle/>
          <a:p>
            <a:pPr>
              <a:buClr>
                <a:srgbClr val="FF0000"/>
              </a:buClr>
              <a:buFont typeface="Wingdings" panose="05000000000000000000" pitchFamily="2" charset="2"/>
              <a:buChar char="v"/>
            </a:pPr>
            <a:r>
              <a:rPr lang="en-IN" dirty="0"/>
              <a:t>Journal submitted to ‘</a:t>
            </a:r>
            <a:r>
              <a:rPr lang="en-US" dirty="0"/>
              <a:t>International Journal of Information Technology and Electrical Engineering</a:t>
            </a:r>
            <a:r>
              <a:rPr lang="en-IN" dirty="0"/>
              <a:t>’ which is named as ‘</a:t>
            </a:r>
            <a:r>
              <a:rPr lang="en-US" dirty="0"/>
              <a:t>Enhancing Air Compressor Efficiency in Industry Through ML’</a:t>
            </a:r>
            <a:endParaRPr lang="en-IN" dirty="0"/>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36</a:t>
            </a:fld>
            <a:endParaRPr lang="en-US"/>
          </a:p>
        </p:txBody>
      </p:sp>
      <p:sp>
        <p:nvSpPr>
          <p:cNvPr id="7" name="TextBox 6">
            <a:extLst>
              <a:ext uri="{FF2B5EF4-FFF2-40B4-BE49-F238E27FC236}">
                <a16:creationId xmlns:a16="http://schemas.microsoft.com/office/drawing/2014/main" id="{7D5E2B52-76B9-4219-91BE-2035562F1303}"/>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363001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99DD-A56E-F49E-588D-83AF17ECCAD7}"/>
              </a:ext>
            </a:extLst>
          </p:cNvPr>
          <p:cNvSpPr>
            <a:spLocks noGrp="1"/>
          </p:cNvSpPr>
          <p:nvPr>
            <p:ph type="title"/>
          </p:nvPr>
        </p:nvSpPr>
        <p:spPr/>
        <p:txBody>
          <a:bodyPr>
            <a:normAutofit/>
          </a:bodyPr>
          <a:lstStyle/>
          <a:p>
            <a:pPr algn="ctr"/>
            <a:r>
              <a:rPr lang="en-US" sz="4000" b="1" dirty="0">
                <a:latin typeface="+mn-lt"/>
              </a:rPr>
              <a:t>References</a:t>
            </a:r>
            <a:endParaRPr lang="en-IN" sz="4000" dirty="0"/>
          </a:p>
        </p:txBody>
      </p:sp>
      <p:sp>
        <p:nvSpPr>
          <p:cNvPr id="4" name="Date Placeholder 3">
            <a:extLst>
              <a:ext uri="{FF2B5EF4-FFF2-40B4-BE49-F238E27FC236}">
                <a16:creationId xmlns:a16="http://schemas.microsoft.com/office/drawing/2014/main" id="{E0852660-6F03-E696-25F4-644CA12A02DC}"/>
              </a:ext>
            </a:extLst>
          </p:cNvPr>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a:extLst>
              <a:ext uri="{FF2B5EF4-FFF2-40B4-BE49-F238E27FC236}">
                <a16:creationId xmlns:a16="http://schemas.microsoft.com/office/drawing/2014/main" id="{7A82DF4C-E7C8-132B-0AFA-7D4A2ED71EE9}"/>
              </a:ext>
            </a:extLst>
          </p:cNvPr>
          <p:cNvSpPr>
            <a:spLocks noGrp="1"/>
          </p:cNvSpPr>
          <p:nvPr>
            <p:ph type="ftr" sz="quarter" idx="11"/>
          </p:nvPr>
        </p:nvSpPr>
        <p:spPr/>
        <p:txBody>
          <a:bodyPr/>
          <a:lstStyle/>
          <a:p>
            <a:r>
              <a:rPr lang="en-US"/>
              <a:t>B.Tech, EEE Dept, MACE</a:t>
            </a:r>
          </a:p>
        </p:txBody>
      </p:sp>
      <p:sp>
        <p:nvSpPr>
          <p:cNvPr id="6" name="Slide Number Placeholder 5">
            <a:extLst>
              <a:ext uri="{FF2B5EF4-FFF2-40B4-BE49-F238E27FC236}">
                <a16:creationId xmlns:a16="http://schemas.microsoft.com/office/drawing/2014/main" id="{DBB7830D-7DAA-CAAB-5FEA-757FAA89FA7D}"/>
              </a:ext>
            </a:extLst>
          </p:cNvPr>
          <p:cNvSpPr>
            <a:spLocks noGrp="1"/>
          </p:cNvSpPr>
          <p:nvPr>
            <p:ph type="sldNum" sz="quarter" idx="12"/>
          </p:nvPr>
        </p:nvSpPr>
        <p:spPr/>
        <p:txBody>
          <a:bodyPr/>
          <a:lstStyle/>
          <a:p>
            <a:fld id="{FD0E0D11-6D28-4573-BBD2-EA5772F669FA}" type="slidenum">
              <a:rPr lang="en-US" smtClean="0"/>
              <a:t>37</a:t>
            </a:fld>
            <a:endParaRPr lang="en-US"/>
          </a:p>
        </p:txBody>
      </p:sp>
      <p:sp>
        <p:nvSpPr>
          <p:cNvPr id="9" name="TextBox 8">
            <a:extLst>
              <a:ext uri="{FF2B5EF4-FFF2-40B4-BE49-F238E27FC236}">
                <a16:creationId xmlns:a16="http://schemas.microsoft.com/office/drawing/2014/main" id="{AB082CB5-D09B-DFE7-E708-2F9E2876918D}"/>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graphicFrame>
        <p:nvGraphicFramePr>
          <p:cNvPr id="13" name="Content Placeholder 12">
            <a:extLst>
              <a:ext uri="{FF2B5EF4-FFF2-40B4-BE49-F238E27FC236}">
                <a16:creationId xmlns:a16="http://schemas.microsoft.com/office/drawing/2014/main" id="{D9C6EE58-3EEA-C76E-58A4-C07BB853F38D}"/>
              </a:ext>
            </a:extLst>
          </p:cNvPr>
          <p:cNvGraphicFramePr>
            <a:graphicFrameLocks noGrp="1"/>
          </p:cNvGraphicFramePr>
          <p:nvPr>
            <p:ph idx="1"/>
            <p:extLst>
              <p:ext uri="{D42A27DB-BD31-4B8C-83A1-F6EECF244321}">
                <p14:modId xmlns:p14="http://schemas.microsoft.com/office/powerpoint/2010/main" val="3018699359"/>
              </p:ext>
            </p:extLst>
          </p:nvPr>
        </p:nvGraphicFramePr>
        <p:xfrm>
          <a:off x="710380" y="1275715"/>
          <a:ext cx="10515600" cy="5217160"/>
        </p:xfrm>
        <a:graphic>
          <a:graphicData uri="http://schemas.openxmlformats.org/drawingml/2006/table">
            <a:tbl>
              <a:tblPr firstRow="1" bandRow="1">
                <a:tableStyleId>{073A0DAA-6AF3-43AB-8588-CEC1D06C72B9}</a:tableStyleId>
              </a:tblPr>
              <a:tblGrid>
                <a:gridCol w="646471">
                  <a:extLst>
                    <a:ext uri="{9D8B030D-6E8A-4147-A177-3AD203B41FA5}">
                      <a16:colId xmlns:a16="http://schemas.microsoft.com/office/drawing/2014/main" val="82023070"/>
                    </a:ext>
                  </a:extLst>
                </a:gridCol>
                <a:gridCol w="9869129">
                  <a:extLst>
                    <a:ext uri="{9D8B030D-6E8A-4147-A177-3AD203B41FA5}">
                      <a16:colId xmlns:a16="http://schemas.microsoft.com/office/drawing/2014/main" val="707846608"/>
                    </a:ext>
                  </a:extLst>
                </a:gridCol>
              </a:tblGrid>
              <a:tr h="370840">
                <a:tc>
                  <a:txBody>
                    <a:bodyPr/>
                    <a:lstStyle/>
                    <a:p>
                      <a:pPr algn="just"/>
                      <a:r>
                        <a:rPr lang="en-US" b="0" dirty="0">
                          <a:solidFill>
                            <a:schemeClr val="tx1"/>
                          </a:solidFill>
                          <a:latin typeface="+mn-lt"/>
                        </a:rPr>
                        <a:t>[1]</a:t>
                      </a:r>
                      <a:endParaRPr lang="en-IN" b="0" dirty="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b="0" dirty="0">
                          <a:solidFill>
                            <a:schemeClr val="tx1"/>
                          </a:solidFill>
                          <a:latin typeface="+mn-lt"/>
                        </a:rPr>
                        <a:t>F. </a:t>
                      </a:r>
                      <a:r>
                        <a:rPr lang="en-IN" b="0" dirty="0" err="1">
                          <a:solidFill>
                            <a:schemeClr val="tx1"/>
                          </a:solidFill>
                          <a:latin typeface="+mn-lt"/>
                        </a:rPr>
                        <a:t>Babaa</a:t>
                      </a:r>
                      <a:r>
                        <a:rPr lang="en-IN" b="0" dirty="0">
                          <a:solidFill>
                            <a:schemeClr val="tx1"/>
                          </a:solidFill>
                          <a:latin typeface="+mn-lt"/>
                        </a:rPr>
                        <a:t>, O. Bennis, F. Kratz and A. Hadri-Hamida, "Combined Electrical Faults Detection and Diagnosis Using Current Signature Analysis," 2021 IEEE 13th In- </a:t>
                      </a:r>
                      <a:r>
                        <a:rPr lang="en-IN" b="0" dirty="0" err="1">
                          <a:solidFill>
                            <a:schemeClr val="tx1"/>
                          </a:solidFill>
                          <a:latin typeface="+mn-lt"/>
                        </a:rPr>
                        <a:t>ternational</a:t>
                      </a:r>
                      <a:r>
                        <a:rPr lang="en-IN" b="0" dirty="0">
                          <a:solidFill>
                            <a:schemeClr val="tx1"/>
                          </a:solidFill>
                          <a:latin typeface="+mn-lt"/>
                        </a:rPr>
                        <a:t> Symposium on Diagnostics for Electrical Machines, Power Electron- </a:t>
                      </a:r>
                      <a:r>
                        <a:rPr lang="en-IN" b="0" dirty="0" err="1">
                          <a:solidFill>
                            <a:schemeClr val="tx1"/>
                          </a:solidFill>
                          <a:latin typeface="+mn-lt"/>
                        </a:rPr>
                        <a:t>ics</a:t>
                      </a:r>
                      <a:r>
                        <a:rPr lang="en-IN" b="0" dirty="0">
                          <a:solidFill>
                            <a:schemeClr val="tx1"/>
                          </a:solidFill>
                          <a:latin typeface="+mn-lt"/>
                        </a:rPr>
                        <a:t> and Drives (SDEMPED), Dallas, TX, USA, 2021, pp. 52-57, </a:t>
                      </a:r>
                      <a:r>
                        <a:rPr lang="en-IN" b="0" dirty="0" err="1">
                          <a:solidFill>
                            <a:schemeClr val="tx1"/>
                          </a:solidFill>
                          <a:latin typeface="+mn-lt"/>
                        </a:rPr>
                        <a:t>doi</a:t>
                      </a:r>
                      <a:r>
                        <a:rPr lang="en-IN" b="0" dirty="0">
                          <a:solidFill>
                            <a:schemeClr val="tx1"/>
                          </a:solidFill>
                          <a:latin typeface="+mn-lt"/>
                        </a:rPr>
                        <a:t>: 10.1109/S- DEMPED51010.2021.9605509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4452558"/>
                  </a:ext>
                </a:extLst>
              </a:tr>
              <a:tr h="370840">
                <a:tc>
                  <a:txBody>
                    <a:bodyPr/>
                    <a:lstStyle/>
                    <a:p>
                      <a:pPr algn="just"/>
                      <a:r>
                        <a:rPr lang="en-US" dirty="0">
                          <a:latin typeface="+mn-lt"/>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dirty="0">
                          <a:latin typeface="+mn-lt"/>
                        </a:rPr>
                        <a:t>N. </a:t>
                      </a:r>
                      <a:r>
                        <a:rPr lang="en-IN" dirty="0" err="1">
                          <a:latin typeface="+mn-lt"/>
                        </a:rPr>
                        <a:t>Bhole</a:t>
                      </a:r>
                      <a:r>
                        <a:rPr lang="en-IN" dirty="0">
                          <a:latin typeface="+mn-lt"/>
                        </a:rPr>
                        <a:t> and S. </a:t>
                      </a:r>
                      <a:r>
                        <a:rPr lang="en-IN" dirty="0" err="1">
                          <a:latin typeface="+mn-lt"/>
                        </a:rPr>
                        <a:t>Ghodke</a:t>
                      </a:r>
                      <a:r>
                        <a:rPr lang="en-IN" dirty="0">
                          <a:latin typeface="+mn-lt"/>
                        </a:rPr>
                        <a:t>, "Motor Current Signature Analysis for Fault Detection of Induction Machine-A Review," 2021 4th Biennial International Conference on Nascent Technologies in Engineering (ICNTE), </a:t>
                      </a:r>
                      <a:r>
                        <a:rPr lang="en-IN" dirty="0" err="1">
                          <a:latin typeface="+mn-lt"/>
                        </a:rPr>
                        <a:t>NaviMumbai</a:t>
                      </a:r>
                      <a:r>
                        <a:rPr lang="en-IN" dirty="0">
                          <a:latin typeface="+mn-lt"/>
                        </a:rPr>
                        <a:t>, India, 2021, pp. 1-6, </a:t>
                      </a:r>
                      <a:r>
                        <a:rPr lang="en-IN" dirty="0" err="1">
                          <a:latin typeface="+mn-lt"/>
                        </a:rPr>
                        <a:t>doi</a:t>
                      </a:r>
                      <a:r>
                        <a:rPr lang="en-IN" dirty="0">
                          <a:latin typeface="+mn-lt"/>
                        </a:rPr>
                        <a:t>: 10.1109/ICNTE51185.2021.9487715.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9159611"/>
                  </a:ext>
                </a:extLst>
              </a:tr>
              <a:tr h="370840">
                <a:tc>
                  <a:txBody>
                    <a:bodyPr/>
                    <a:lstStyle/>
                    <a:p>
                      <a:pPr algn="just"/>
                      <a:r>
                        <a:rPr lang="en-US" dirty="0">
                          <a:latin typeface="+mn-lt"/>
                        </a:rPr>
                        <a:t>[3]</a:t>
                      </a:r>
                      <a:endParaRPr lang="en-IN"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dirty="0">
                          <a:latin typeface="+mn-lt"/>
                        </a:rPr>
                        <a:t> S. Chen, Q. Li and L. He, "The software package by using excel to solve linear pro- </a:t>
                      </a:r>
                      <a:r>
                        <a:rPr lang="en-US" dirty="0" err="1">
                          <a:latin typeface="+mn-lt"/>
                        </a:rPr>
                        <a:t>gramming</a:t>
                      </a:r>
                      <a:r>
                        <a:rPr lang="en-US" dirty="0">
                          <a:latin typeface="+mn-lt"/>
                        </a:rPr>
                        <a:t>." Proceedings of the 29th Chinese Control Conference, Beijing, China, 2010, pp. 5115-5119.</a:t>
                      </a:r>
                      <a:endParaRPr lang="en-IN"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999877"/>
                  </a:ext>
                </a:extLst>
              </a:tr>
              <a:tr h="370840">
                <a:tc>
                  <a:txBody>
                    <a:bodyPr/>
                    <a:lstStyle/>
                    <a:p>
                      <a:pPr algn="just"/>
                      <a:r>
                        <a:rPr lang="en-US" dirty="0">
                          <a:latin typeface="+mn-lt"/>
                        </a:rPr>
                        <a:t>[4]</a:t>
                      </a:r>
                      <a:endParaRPr lang="en-IN"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dirty="0">
                          <a:latin typeface="+mn-lt"/>
                        </a:rPr>
                        <a:t>V. J. Raj, "Solution to Linear Programming Patterns using Machine Learn-</a:t>
                      </a:r>
                      <a:r>
                        <a:rPr lang="en-IN" dirty="0" err="1">
                          <a:latin typeface="+mn-lt"/>
                        </a:rPr>
                        <a:t>ing</a:t>
                      </a:r>
                      <a:r>
                        <a:rPr lang="en-IN" dirty="0">
                          <a:latin typeface="+mn-lt"/>
                        </a:rPr>
                        <a:t>," 2022 International Virtual Conference on Power Engineering Computing and Control: Developments in Electric Vehicles and Energy Sector for Sus- </a:t>
                      </a:r>
                      <a:r>
                        <a:rPr lang="en-IN" dirty="0" err="1">
                          <a:latin typeface="+mn-lt"/>
                        </a:rPr>
                        <a:t>tainable</a:t>
                      </a:r>
                      <a:r>
                        <a:rPr lang="en-IN" dirty="0">
                          <a:latin typeface="+mn-lt"/>
                        </a:rPr>
                        <a:t> Future (PECCON), Chennai, India, 2022, pp. 1-3, </a:t>
                      </a:r>
                      <a:r>
                        <a:rPr lang="en-IN" dirty="0" err="1">
                          <a:latin typeface="+mn-lt"/>
                        </a:rPr>
                        <a:t>doi</a:t>
                      </a:r>
                      <a:r>
                        <a:rPr lang="en-IN" dirty="0">
                          <a:latin typeface="+mn-lt"/>
                        </a:rPr>
                        <a:t>: 10.1109/PEC- CON55017.2022.9851115.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7108595"/>
                  </a:ext>
                </a:extLst>
              </a:tr>
              <a:tr h="370840">
                <a:tc>
                  <a:txBody>
                    <a:bodyPr/>
                    <a:lstStyle/>
                    <a:p>
                      <a:pPr algn="just"/>
                      <a:r>
                        <a:rPr lang="en-US" dirty="0">
                          <a:latin typeface="+mn-lt"/>
                        </a:rPr>
                        <a:t>[5]</a:t>
                      </a:r>
                      <a:endParaRPr lang="en-IN"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dirty="0">
                          <a:latin typeface="+mn-lt"/>
                        </a:rPr>
                        <a:t>A. </a:t>
                      </a:r>
                      <a:r>
                        <a:rPr lang="en-IN" dirty="0" err="1">
                          <a:latin typeface="+mn-lt"/>
                        </a:rPr>
                        <a:t>Jaradat</a:t>
                      </a:r>
                      <a:r>
                        <a:rPr lang="en-IN" dirty="0">
                          <a:latin typeface="+mn-lt"/>
                        </a:rPr>
                        <a:t>, H. </a:t>
                      </a:r>
                      <a:r>
                        <a:rPr lang="en-IN" dirty="0" err="1">
                          <a:latin typeface="+mn-lt"/>
                        </a:rPr>
                        <a:t>Lutfiyya</a:t>
                      </a:r>
                      <a:r>
                        <a:rPr lang="en-IN" dirty="0">
                          <a:latin typeface="+mn-lt"/>
                        </a:rPr>
                        <a:t> and A. Haque, "Smart Home Energy Visualizer: A Fusion of Data Analytics and Information Visualization," in IEEE Canadian Journal of Electrical and Computer Engineering, vol. 45, no. 1, pp. 77-87, winter 2022, </a:t>
                      </a:r>
                      <a:r>
                        <a:rPr lang="en-IN" dirty="0" err="1">
                          <a:latin typeface="+mn-lt"/>
                        </a:rPr>
                        <a:t>doi</a:t>
                      </a:r>
                      <a:r>
                        <a:rPr lang="en-IN" dirty="0">
                          <a:latin typeface="+mn-lt"/>
                        </a:rPr>
                        <a:t>: 10.1109/ICJECE.2021.3134499.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73641794"/>
                  </a:ext>
                </a:extLst>
              </a:tr>
              <a:tr h="370840">
                <a:tc>
                  <a:txBody>
                    <a:bodyPr/>
                    <a:lstStyle/>
                    <a:p>
                      <a:pPr algn="just"/>
                      <a:endParaRPr lang="en-IN">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endParaRPr lang="en-IN"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5185900"/>
                  </a:ext>
                </a:extLst>
              </a:tr>
            </a:tbl>
          </a:graphicData>
        </a:graphic>
      </p:graphicFrame>
    </p:spTree>
    <p:extLst>
      <p:ext uri="{BB962C8B-B14F-4D97-AF65-F5344CB8AC3E}">
        <p14:creationId xmlns:p14="http://schemas.microsoft.com/office/powerpoint/2010/main" val="1475961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6704-EA39-440D-BE71-B4243FCA3B6B}"/>
              </a:ext>
            </a:extLst>
          </p:cNvPr>
          <p:cNvSpPr>
            <a:spLocks noGrp="1"/>
          </p:cNvSpPr>
          <p:nvPr>
            <p:ph type="title"/>
          </p:nvPr>
        </p:nvSpPr>
        <p:spPr>
          <a:xfrm>
            <a:off x="2855536" y="365288"/>
            <a:ext cx="10515600" cy="5542961"/>
          </a:xfrm>
        </p:spPr>
        <p:txBody>
          <a:bodyPr>
            <a:normAutofit/>
          </a:bodyPr>
          <a:lstStyle/>
          <a:p>
            <a:r>
              <a:rPr lang="en-US" sz="9600" b="1" dirty="0">
                <a:latin typeface="+mn-lt"/>
              </a:rPr>
              <a:t>THANK YOU</a:t>
            </a:r>
          </a:p>
        </p:txBody>
      </p:sp>
      <p:sp>
        <p:nvSpPr>
          <p:cNvPr id="3" name="Date Placeholder 2">
            <a:extLst>
              <a:ext uri="{FF2B5EF4-FFF2-40B4-BE49-F238E27FC236}">
                <a16:creationId xmlns:a16="http://schemas.microsoft.com/office/drawing/2014/main" id="{46A8CF74-F080-44C1-A859-B83A545334AC}"/>
              </a:ext>
            </a:extLst>
          </p:cNvPr>
          <p:cNvSpPr>
            <a:spLocks noGrp="1"/>
          </p:cNvSpPr>
          <p:nvPr>
            <p:ph type="dt" sz="half" idx="10"/>
          </p:nvPr>
        </p:nvSpPr>
        <p:spPr/>
        <p:txBody>
          <a:bodyPr/>
          <a:lstStyle/>
          <a:p>
            <a:fld id="{B1D60683-D99B-4B51-9120-82AAF0E13C1E}" type="datetime1">
              <a:rPr lang="en-US" smtClean="0"/>
              <a:t>5/7/2024</a:t>
            </a:fld>
            <a:endParaRPr lang="en-US"/>
          </a:p>
        </p:txBody>
      </p:sp>
      <p:sp>
        <p:nvSpPr>
          <p:cNvPr id="5" name="TextBox 4">
            <a:extLst>
              <a:ext uri="{FF2B5EF4-FFF2-40B4-BE49-F238E27FC236}">
                <a16:creationId xmlns:a16="http://schemas.microsoft.com/office/drawing/2014/main" id="{A48BAE24-48B9-4D1A-BEBF-7E904BEFE7C4}"/>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6" name="Footer Placeholder 5">
            <a:extLst>
              <a:ext uri="{FF2B5EF4-FFF2-40B4-BE49-F238E27FC236}">
                <a16:creationId xmlns:a16="http://schemas.microsoft.com/office/drawing/2014/main" id="{F4B29CA9-4491-42FE-8003-44EA9120C6FD}"/>
              </a:ext>
            </a:extLst>
          </p:cNvPr>
          <p:cNvSpPr>
            <a:spLocks noGrp="1"/>
          </p:cNvSpPr>
          <p:nvPr>
            <p:ph type="ftr" sz="quarter" idx="11"/>
          </p:nvPr>
        </p:nvSpPr>
        <p:spPr/>
        <p:txBody>
          <a:bodyPr/>
          <a:lstStyle/>
          <a:p>
            <a:r>
              <a:rPr lang="en-US"/>
              <a:t>B.Tech, EEE Dept, MACE</a:t>
            </a:r>
          </a:p>
        </p:txBody>
      </p:sp>
      <p:sp>
        <p:nvSpPr>
          <p:cNvPr id="4" name="Slide Number Placeholder 3">
            <a:extLst>
              <a:ext uri="{FF2B5EF4-FFF2-40B4-BE49-F238E27FC236}">
                <a16:creationId xmlns:a16="http://schemas.microsoft.com/office/drawing/2014/main" id="{E34B715A-D61F-987A-F4EA-8CAF74FC3007}"/>
              </a:ext>
            </a:extLst>
          </p:cNvPr>
          <p:cNvSpPr>
            <a:spLocks noGrp="1"/>
          </p:cNvSpPr>
          <p:nvPr>
            <p:ph type="sldNum" sz="quarter" idx="12"/>
          </p:nvPr>
        </p:nvSpPr>
        <p:spPr/>
        <p:txBody>
          <a:bodyPr/>
          <a:lstStyle/>
          <a:p>
            <a:fld id="{FD0E0D11-6D28-4573-BBD2-EA5772F669FA}" type="slidenum">
              <a:rPr lang="en-US" smtClean="0"/>
              <a:t>38</a:t>
            </a:fld>
            <a:endParaRPr lang="en-US"/>
          </a:p>
        </p:txBody>
      </p:sp>
    </p:spTree>
    <p:extLst>
      <p:ext uri="{BB962C8B-B14F-4D97-AF65-F5344CB8AC3E}">
        <p14:creationId xmlns:p14="http://schemas.microsoft.com/office/powerpoint/2010/main" val="249795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184-5053-448C-B9D8-95BCD80BE155}"/>
              </a:ext>
            </a:extLst>
          </p:cNvPr>
          <p:cNvSpPr>
            <a:spLocks noGrp="1"/>
          </p:cNvSpPr>
          <p:nvPr>
            <p:ph type="title"/>
          </p:nvPr>
        </p:nvSpPr>
        <p:spPr>
          <a:xfrm>
            <a:off x="848412" y="0"/>
            <a:ext cx="10505388" cy="1325563"/>
          </a:xfrm>
        </p:spPr>
        <p:txBody>
          <a:bodyPr>
            <a:normAutofit/>
          </a:bodyPr>
          <a:lstStyle/>
          <a:p>
            <a:pPr algn="ctr"/>
            <a:r>
              <a:rPr lang="en-US" sz="4000" b="1" dirty="0">
                <a:latin typeface="+mn-lt"/>
              </a:rPr>
              <a:t>Literature Review</a:t>
            </a:r>
          </a:p>
        </p:txBody>
      </p:sp>
      <p:sp>
        <p:nvSpPr>
          <p:cNvPr id="3" name="Content Placeholder 2">
            <a:extLst>
              <a:ext uri="{FF2B5EF4-FFF2-40B4-BE49-F238E27FC236}">
                <a16:creationId xmlns:a16="http://schemas.microsoft.com/office/drawing/2014/main" id="{8E6B68E3-0979-4B82-8542-D1C94FAA18C0}"/>
              </a:ext>
            </a:extLst>
          </p:cNvPr>
          <p:cNvSpPr>
            <a:spLocks noGrp="1"/>
          </p:cNvSpPr>
          <p:nvPr>
            <p:ph idx="1"/>
          </p:nvPr>
        </p:nvSpPr>
        <p:spPr>
          <a:xfrm>
            <a:off x="781556" y="1019596"/>
            <a:ext cx="10515600" cy="4882237"/>
          </a:xfrm>
        </p:spPr>
        <p:txBody>
          <a:bodyPr>
            <a:noAutofit/>
          </a:bodyPr>
          <a:lstStyle/>
          <a:p>
            <a:pPr>
              <a:buClr>
                <a:srgbClr val="FF0000"/>
              </a:buClr>
              <a:buFont typeface="Wingdings" panose="05000000000000000000" pitchFamily="2" charset="2"/>
              <a:buChar char="v"/>
            </a:pPr>
            <a:r>
              <a:rPr lang="en-US" sz="2400" dirty="0"/>
              <a:t>M. A. Zagorowska, T. Haugen, C. Skourup and N. F. Thornhill, "Load-Sharing With Degradation Management in a Compressor Station," in IEEE Transactions on Automation Science and Engineering, </a:t>
            </a:r>
            <a:r>
              <a:rPr lang="en-US" sz="2400" dirty="0" err="1"/>
              <a:t>doi</a:t>
            </a:r>
            <a:r>
              <a:rPr lang="en-US" sz="2400" dirty="0"/>
              <a:t>: 10.1109/TASE.2023.3237005.</a:t>
            </a:r>
          </a:p>
          <a:p>
            <a:pPr lvl="1">
              <a:buClr>
                <a:schemeClr val="accent6"/>
              </a:buClr>
              <a:buFont typeface="Wingdings" panose="05000000000000000000" pitchFamily="2" charset="2"/>
              <a:buChar char="Ø"/>
            </a:pPr>
            <a:r>
              <a:rPr lang="en-US" sz="2000" dirty="0"/>
              <a:t>Innovative approach to compressor management</a:t>
            </a:r>
          </a:p>
          <a:p>
            <a:pPr lvl="1">
              <a:buClr>
                <a:schemeClr val="accent6"/>
              </a:buClr>
              <a:buFont typeface="Wingdings" panose="05000000000000000000" pitchFamily="2" charset="2"/>
              <a:buChar char="Ø"/>
            </a:pPr>
            <a:r>
              <a:rPr lang="en-US" sz="2000" dirty="0"/>
              <a:t>Focusing on degradation levels to optimize operation and maintenance planning</a:t>
            </a:r>
          </a:p>
          <a:p>
            <a:pPr lvl="1" algn="just">
              <a:buClr>
                <a:schemeClr val="accent6"/>
              </a:buClr>
              <a:buFont typeface="Wingdings" panose="05000000000000000000" pitchFamily="2" charset="2"/>
              <a:buChar char="Ø"/>
            </a:pPr>
            <a:r>
              <a:rPr lang="en-US" sz="2000" dirty="0"/>
              <a:t>Simplifies load-sharing without needing adjustments to lower-level control structures </a:t>
            </a:r>
          </a:p>
          <a:p>
            <a:pPr>
              <a:buClr>
                <a:srgbClr val="FF0000"/>
              </a:buClr>
              <a:buFont typeface="Wingdings" panose="05000000000000000000" pitchFamily="2" charset="2"/>
              <a:buChar char="v"/>
            </a:pPr>
            <a:r>
              <a:rPr lang="en-US" sz="2400" dirty="0"/>
              <a:t>F. </a:t>
            </a:r>
            <a:r>
              <a:rPr lang="en-US" sz="2400" dirty="0" err="1"/>
              <a:t>Babaa</a:t>
            </a:r>
            <a:r>
              <a:rPr lang="en-US" sz="2400" dirty="0"/>
              <a:t>, O. </a:t>
            </a:r>
            <a:r>
              <a:rPr lang="en-US" sz="2400" dirty="0" err="1"/>
              <a:t>Bennis</a:t>
            </a:r>
            <a:r>
              <a:rPr lang="en-US" sz="2400" dirty="0"/>
              <a:t>, F. </a:t>
            </a:r>
            <a:r>
              <a:rPr lang="en-US" sz="2400" dirty="0" err="1"/>
              <a:t>Kratz</a:t>
            </a:r>
            <a:r>
              <a:rPr lang="en-US" sz="2400" dirty="0"/>
              <a:t> and A. </a:t>
            </a:r>
            <a:r>
              <a:rPr lang="en-US" sz="2400" dirty="0" err="1"/>
              <a:t>Hadri-Hamida</a:t>
            </a:r>
            <a:r>
              <a:rPr lang="en-US" sz="2400" dirty="0"/>
              <a:t>, "Combined Electrical Faults Detection and Diagnosis Using Current Signature Analysis," 2021 IEEE 13th International Symposium on Diagnostics for Electrical Machines, Power Electronics and Drives (SDEMPED), Dallas, TX, USA, 2021, pp. 52-57, </a:t>
            </a:r>
            <a:r>
              <a:rPr lang="en-US" sz="2400" dirty="0" err="1"/>
              <a:t>doi</a:t>
            </a:r>
            <a:r>
              <a:rPr lang="en-US" sz="2400" dirty="0"/>
              <a:t>: 10.1109/SDEMPED51010.2021.9605509.</a:t>
            </a:r>
          </a:p>
          <a:p>
            <a:pPr marL="742950" lvl="1" indent="-285750" algn="just">
              <a:buClr>
                <a:schemeClr val="accent6"/>
              </a:buClr>
              <a:buFont typeface="Wingdings" panose="05000000000000000000" pitchFamily="2" charset="2"/>
              <a:buChar char="Ø"/>
            </a:pPr>
            <a:r>
              <a:rPr lang="en-US" sz="2000" dirty="0">
                <a:solidFill>
                  <a:schemeClr val="dk1"/>
                </a:solidFill>
              </a:rPr>
              <a:t>The importance of monitoring and diagnosing asynchronous machines in the production chain </a:t>
            </a:r>
          </a:p>
          <a:p>
            <a:pPr marL="742950" lvl="1" indent="-285750" algn="just">
              <a:buClr>
                <a:schemeClr val="accent6"/>
              </a:buClr>
              <a:buFont typeface="Wingdings" panose="05000000000000000000" pitchFamily="2" charset="2"/>
              <a:buChar char="Ø"/>
            </a:pPr>
            <a:r>
              <a:rPr lang="en-US" sz="2000" dirty="0">
                <a:solidFill>
                  <a:schemeClr val="dk1"/>
                </a:solidFill>
              </a:rPr>
              <a:t>Dealing with combined faults like turn-to-turn short circuit faults and unbalanced supply voltage. </a:t>
            </a:r>
          </a:p>
          <a:p>
            <a:pPr marL="742950" lvl="1" indent="-285750" algn="just">
              <a:buClr>
                <a:schemeClr val="accent6"/>
              </a:buClr>
              <a:buFont typeface="Wingdings" panose="05000000000000000000" pitchFamily="2" charset="2"/>
              <a:buChar char="Ø"/>
            </a:pPr>
            <a:endParaRPr lang="en-US" sz="2000" dirty="0"/>
          </a:p>
          <a:p>
            <a:pPr marL="457200" lvl="1" indent="0">
              <a:buClr>
                <a:srgbClr val="FF0000"/>
              </a:buClr>
              <a:buNone/>
            </a:pPr>
            <a:endParaRPr lang="en-US" sz="2000" dirty="0"/>
          </a:p>
          <a:p>
            <a:pPr lvl="1">
              <a:buClr>
                <a:srgbClr val="FF0000"/>
              </a:buClr>
              <a:buFont typeface="Wingdings" panose="05000000000000000000" pitchFamily="2" charset="2"/>
              <a:buChar char="v"/>
            </a:pPr>
            <a:endParaRPr lang="en-US" sz="2000" dirty="0"/>
          </a:p>
          <a:p>
            <a:pPr marL="0" indent="0">
              <a:buClr>
                <a:srgbClr val="FF0000"/>
              </a:buClr>
              <a:buNone/>
            </a:pPr>
            <a:endParaRPr lang="en-US" sz="2400" dirty="0"/>
          </a:p>
          <a:p>
            <a:pPr lvl="2">
              <a:buClr>
                <a:schemeClr val="accent6"/>
              </a:buClr>
              <a:buFont typeface="Wingdings" panose="05000000000000000000" pitchFamily="2" charset="2"/>
              <a:buChar char="Ø"/>
            </a:pPr>
            <a:endParaRPr lang="en-US" sz="2400" dirty="0"/>
          </a:p>
        </p:txBody>
      </p:sp>
      <p:sp>
        <p:nvSpPr>
          <p:cNvPr id="4" name="Date Placeholder 3">
            <a:extLst>
              <a:ext uri="{FF2B5EF4-FFF2-40B4-BE49-F238E27FC236}">
                <a16:creationId xmlns:a16="http://schemas.microsoft.com/office/drawing/2014/main" id="{E590C06D-1D61-4D26-AC21-987EB8BC7159}"/>
              </a:ext>
            </a:extLst>
          </p:cNvPr>
          <p:cNvSpPr>
            <a:spLocks noGrp="1"/>
          </p:cNvSpPr>
          <p:nvPr>
            <p:ph type="dt" sz="half" idx="10"/>
          </p:nvPr>
        </p:nvSpPr>
        <p:spPr/>
        <p:txBody>
          <a:bodyPr/>
          <a:lstStyle/>
          <a:p>
            <a:fld id="{96AD0B0E-2977-4D44-9917-6EDD1AB84277}" type="datetime1">
              <a:rPr lang="en-US" smtClean="0"/>
              <a:t>5/7/2024</a:t>
            </a:fld>
            <a:endParaRPr lang="en-US" dirty="0"/>
          </a:p>
        </p:txBody>
      </p:sp>
      <p:sp>
        <p:nvSpPr>
          <p:cNvPr id="7" name="TextBox 6">
            <a:extLst>
              <a:ext uri="{FF2B5EF4-FFF2-40B4-BE49-F238E27FC236}">
                <a16:creationId xmlns:a16="http://schemas.microsoft.com/office/drawing/2014/main" id="{3259B186-2E61-4130-992E-219694D2ABFA}"/>
              </a:ext>
            </a:extLst>
          </p:cNvPr>
          <p:cNvSpPr txBox="1"/>
          <p:nvPr/>
        </p:nvSpPr>
        <p:spPr>
          <a:xfrm>
            <a:off x="6513922" y="8092"/>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6" name="Slide Number Placeholder 5"/>
          <p:cNvSpPr>
            <a:spLocks noGrp="1"/>
          </p:cNvSpPr>
          <p:nvPr>
            <p:ph type="sldNum" sz="quarter" idx="12"/>
          </p:nvPr>
        </p:nvSpPr>
        <p:spPr/>
        <p:txBody>
          <a:bodyPr/>
          <a:lstStyle/>
          <a:p>
            <a:fld id="{FD0E0D11-6D28-4573-BBD2-EA5772F669FA}" type="slidenum">
              <a:rPr lang="en-US" smtClean="0"/>
              <a:t>4</a:t>
            </a:fld>
            <a:endParaRPr lang="en-US"/>
          </a:p>
        </p:txBody>
      </p:sp>
    </p:spTree>
    <p:extLst>
      <p:ext uri="{BB962C8B-B14F-4D97-AF65-F5344CB8AC3E}">
        <p14:creationId xmlns:p14="http://schemas.microsoft.com/office/powerpoint/2010/main" val="2135818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53BFD6-8165-414D-93AB-EC8DA54BE1AC}" type="datetime1">
              <a:rPr lang="en-US" smtClean="0"/>
              <a:t>5/7/2024</a:t>
            </a:fld>
            <a:endParaRPr lang="en-US"/>
          </a:p>
        </p:txBody>
      </p:sp>
      <p:sp>
        <p:nvSpPr>
          <p:cNvPr id="8" name="Content Placeholder 2">
            <a:extLst>
              <a:ext uri="{FF2B5EF4-FFF2-40B4-BE49-F238E27FC236}">
                <a16:creationId xmlns:a16="http://schemas.microsoft.com/office/drawing/2014/main" id="{8E6B68E3-0979-4B82-8542-D1C94FAA18C0}"/>
              </a:ext>
            </a:extLst>
          </p:cNvPr>
          <p:cNvSpPr txBox="1">
            <a:spLocks/>
          </p:cNvSpPr>
          <p:nvPr/>
        </p:nvSpPr>
        <p:spPr>
          <a:xfrm>
            <a:off x="838200" y="1092842"/>
            <a:ext cx="10515600" cy="48822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Bef>
                <a:spcPts val="0"/>
              </a:spcBef>
              <a:buClr>
                <a:srgbClr val="FF0000"/>
              </a:buClr>
              <a:buFont typeface="Wingdings" panose="05000000000000000000" pitchFamily="2" charset="2"/>
              <a:buChar char="v"/>
              <a:defRPr/>
            </a:pPr>
            <a:r>
              <a:rPr lang="en-US" sz="2400" dirty="0"/>
              <a:t>S. Chen, Q. Li and L. He, "The software package by using excel to solve linear programming," Proceedings of the 29th Chinese Control Conference, Beijing, China, 2010, pp. 5115-5119.</a:t>
            </a:r>
            <a:endParaRPr lang="en-IN" sz="2400" dirty="0"/>
          </a:p>
          <a:p>
            <a:pPr marL="742950" lvl="1" indent="-285750" algn="just">
              <a:buClr>
                <a:schemeClr val="accent6"/>
              </a:buClr>
              <a:buFont typeface="Wingdings" panose="05000000000000000000" pitchFamily="2" charset="2"/>
              <a:buChar char="Ø"/>
            </a:pPr>
            <a:r>
              <a:rPr lang="en-US" sz="2000" dirty="0"/>
              <a:t>Addresses the complexity of the solution process and the limitations of professional software </a:t>
            </a:r>
          </a:p>
          <a:p>
            <a:pPr marL="742950" lvl="1" indent="-285750" algn="just">
              <a:buClr>
                <a:schemeClr val="accent6"/>
              </a:buClr>
              <a:buFont typeface="Wingdings" panose="05000000000000000000" pitchFamily="2" charset="2"/>
              <a:buChar char="Ø"/>
            </a:pPr>
            <a:r>
              <a:rPr lang="en-US" sz="2000" dirty="0"/>
              <a:t>Software package that harnesses Excel's basic functions </a:t>
            </a:r>
          </a:p>
          <a:p>
            <a:pPr marL="742950" lvl="1" indent="-285750" algn="just">
              <a:buClr>
                <a:schemeClr val="accent6"/>
              </a:buClr>
              <a:buFont typeface="Wingdings" panose="05000000000000000000" pitchFamily="2" charset="2"/>
              <a:buChar char="Ø"/>
            </a:pPr>
            <a:r>
              <a:rPr lang="en-US" sz="2000" dirty="0"/>
              <a:t>Making it accessible and adaptable for numerous typical linear programming scenarios</a:t>
            </a:r>
          </a:p>
          <a:p>
            <a:pPr>
              <a:buClr>
                <a:srgbClr val="FF0000"/>
              </a:buClr>
              <a:buFont typeface="Wingdings" panose="05000000000000000000" pitchFamily="2" charset="2"/>
              <a:buChar char="v"/>
            </a:pPr>
            <a:r>
              <a:rPr lang="en-US" sz="2400" dirty="0"/>
              <a:t>P. Phumiphak and C. Chat-</a:t>
            </a:r>
            <a:r>
              <a:rPr lang="en-US" sz="2400" dirty="0" err="1"/>
              <a:t>uthai</a:t>
            </a:r>
            <a:r>
              <a:rPr lang="en-US" sz="2400" dirty="0"/>
              <a:t>, "Induction motor speed measurement using motor current signature analysis technique," 2009 International Conference on Electrical Machines and Systems, Tokyo, Japan, 2009, pp. 1-5, </a:t>
            </a:r>
            <a:r>
              <a:rPr lang="en-US" sz="2400" dirty="0" err="1"/>
              <a:t>doi</a:t>
            </a:r>
            <a:r>
              <a:rPr lang="en-US" sz="2400" dirty="0"/>
              <a:t>: 10.1109/ICEMS.2009.5382862.</a:t>
            </a:r>
          </a:p>
          <a:p>
            <a:pPr marL="742950" lvl="1" indent="-285750" algn="just">
              <a:buClr>
                <a:schemeClr val="accent6"/>
              </a:buClr>
              <a:buFont typeface="Wingdings" panose="05000000000000000000" pitchFamily="2" charset="2"/>
              <a:buChar char="Ø"/>
            </a:pPr>
            <a:r>
              <a:rPr lang="en-US" sz="2000" dirty="0">
                <a:solidFill>
                  <a:schemeClr val="dk1"/>
                </a:solidFill>
              </a:rPr>
              <a:t>Explains the technique based on MCSA </a:t>
            </a:r>
          </a:p>
          <a:p>
            <a:pPr marL="742950" lvl="1" indent="-285750" algn="just">
              <a:buClr>
                <a:schemeClr val="accent6"/>
              </a:buClr>
              <a:buFont typeface="Wingdings" panose="05000000000000000000" pitchFamily="2" charset="2"/>
              <a:buChar char="Ø"/>
            </a:pPr>
            <a:r>
              <a:rPr lang="en-US" sz="2000" dirty="0">
                <a:solidFill>
                  <a:schemeClr val="dk1"/>
                </a:solidFill>
              </a:rPr>
              <a:t>Demonstrates across different motor types without the need for complex machine parameters </a:t>
            </a:r>
          </a:p>
          <a:p>
            <a:pPr marL="457200" lvl="1" indent="0" algn="just">
              <a:buClr>
                <a:schemeClr val="accent6"/>
              </a:buClr>
              <a:buNone/>
            </a:pPr>
            <a:endParaRPr lang="en-US" sz="2000" dirty="0"/>
          </a:p>
          <a:p>
            <a:pPr marL="457200" lvl="1" indent="0">
              <a:buClr>
                <a:srgbClr val="FF0000"/>
              </a:buClr>
              <a:buFont typeface="Arial" panose="020B0604020202020204" pitchFamily="34" charset="0"/>
              <a:buNone/>
            </a:pPr>
            <a:endParaRPr lang="en-US" sz="2000" dirty="0"/>
          </a:p>
          <a:p>
            <a:pPr lvl="1">
              <a:buClr>
                <a:srgbClr val="FF0000"/>
              </a:buClr>
              <a:buFont typeface="Wingdings" panose="05000000000000000000" pitchFamily="2" charset="2"/>
              <a:buChar char="v"/>
            </a:pPr>
            <a:endParaRPr lang="en-US" sz="2000" dirty="0"/>
          </a:p>
          <a:p>
            <a:pPr marL="0" indent="0">
              <a:buClr>
                <a:srgbClr val="FF0000"/>
              </a:buClr>
              <a:buFont typeface="Arial" panose="020B0604020202020204" pitchFamily="34" charset="0"/>
              <a:buNone/>
            </a:pPr>
            <a:endParaRPr lang="en-US" sz="2400" dirty="0"/>
          </a:p>
          <a:p>
            <a:pPr lvl="2">
              <a:buClr>
                <a:schemeClr val="accent6"/>
              </a:buClr>
              <a:buFont typeface="Wingdings" panose="05000000000000000000" pitchFamily="2" charset="2"/>
              <a:buChar char="Ø"/>
            </a:pPr>
            <a:endParaRPr lang="en-US" sz="2400" dirty="0"/>
          </a:p>
        </p:txBody>
      </p:sp>
      <p:sp>
        <p:nvSpPr>
          <p:cNvPr id="9" name="TextBox 8">
            <a:extLst>
              <a:ext uri="{FF2B5EF4-FFF2-40B4-BE49-F238E27FC236}">
                <a16:creationId xmlns:a16="http://schemas.microsoft.com/office/drawing/2014/main" id="{3259B186-2E61-4130-992E-219694D2ABFA}"/>
              </a:ext>
            </a:extLst>
          </p:cNvPr>
          <p:cNvSpPr txBox="1"/>
          <p:nvPr/>
        </p:nvSpPr>
        <p:spPr>
          <a:xfrm>
            <a:off x="6513922" y="8092"/>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7" name="Title 1">
            <a:extLst>
              <a:ext uri="{FF2B5EF4-FFF2-40B4-BE49-F238E27FC236}">
                <a16:creationId xmlns:a16="http://schemas.microsoft.com/office/drawing/2014/main" id="{CE4F801B-7A77-4BD4-B916-645CD37EA306}"/>
              </a:ext>
            </a:extLst>
          </p:cNvPr>
          <p:cNvSpPr>
            <a:spLocks noGrp="1"/>
          </p:cNvSpPr>
          <p:nvPr>
            <p:ph type="title"/>
          </p:nvPr>
        </p:nvSpPr>
        <p:spPr>
          <a:xfrm>
            <a:off x="688157" y="48789"/>
            <a:ext cx="10580802" cy="1325563"/>
          </a:xfrm>
        </p:spPr>
        <p:txBody>
          <a:bodyPr>
            <a:normAutofit/>
          </a:bodyPr>
          <a:lstStyle/>
          <a:p>
            <a:pPr algn="ctr"/>
            <a:r>
              <a:rPr lang="en-US" sz="4000" b="1" dirty="0">
                <a:latin typeface="+mn-lt"/>
              </a:rPr>
              <a:t>Literature Review</a:t>
            </a:r>
          </a:p>
        </p:txBody>
      </p:sp>
      <p:sp>
        <p:nvSpPr>
          <p:cNvPr id="2" name="Slide Number Placeholder 1"/>
          <p:cNvSpPr>
            <a:spLocks noGrp="1"/>
          </p:cNvSpPr>
          <p:nvPr>
            <p:ph type="sldNum" sz="quarter" idx="12"/>
          </p:nvPr>
        </p:nvSpPr>
        <p:spPr/>
        <p:txBody>
          <a:bodyPr/>
          <a:lstStyle/>
          <a:p>
            <a:fld id="{FD0E0D11-6D28-4573-BBD2-EA5772F669FA}" type="slidenum">
              <a:rPr lang="en-US" smtClean="0"/>
              <a:t>5</a:t>
            </a:fld>
            <a:endParaRPr lang="en-US"/>
          </a:p>
        </p:txBody>
      </p:sp>
    </p:spTree>
    <p:extLst>
      <p:ext uri="{BB962C8B-B14F-4D97-AF65-F5344CB8AC3E}">
        <p14:creationId xmlns:p14="http://schemas.microsoft.com/office/powerpoint/2010/main" val="270380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8AA3-1DCD-F5D9-A602-31DC321321DD}"/>
              </a:ext>
            </a:extLst>
          </p:cNvPr>
          <p:cNvSpPr>
            <a:spLocks noGrp="1"/>
          </p:cNvSpPr>
          <p:nvPr>
            <p:ph type="title"/>
          </p:nvPr>
        </p:nvSpPr>
        <p:spPr/>
        <p:txBody>
          <a:bodyPr>
            <a:normAutofit/>
          </a:bodyPr>
          <a:lstStyle/>
          <a:p>
            <a:pPr algn="ctr"/>
            <a:r>
              <a:rPr lang="en-US" sz="4000" b="1" dirty="0">
                <a:latin typeface="+mn-lt"/>
              </a:rPr>
              <a:t>Block Diagram</a:t>
            </a:r>
            <a:endParaRPr lang="en-IN" sz="4000" b="1" dirty="0">
              <a:latin typeface="+mn-lt"/>
            </a:endParaRPr>
          </a:p>
        </p:txBody>
      </p:sp>
      <p:sp>
        <p:nvSpPr>
          <p:cNvPr id="4" name="Date Placeholder 3">
            <a:extLst>
              <a:ext uri="{FF2B5EF4-FFF2-40B4-BE49-F238E27FC236}">
                <a16:creationId xmlns:a16="http://schemas.microsoft.com/office/drawing/2014/main" id="{BDD1E047-A82B-F4F0-754E-2E6E9CB7BA45}"/>
              </a:ext>
            </a:extLst>
          </p:cNvPr>
          <p:cNvSpPr>
            <a:spLocks noGrp="1"/>
          </p:cNvSpPr>
          <p:nvPr>
            <p:ph type="dt" sz="half" idx="10"/>
          </p:nvPr>
        </p:nvSpPr>
        <p:spPr/>
        <p:txBody>
          <a:bodyPr/>
          <a:lstStyle/>
          <a:p>
            <a:fld id="{FE83E235-8DC6-4FAC-8788-880CD13D5250}" type="datetime1">
              <a:rPr lang="en-US" smtClean="0"/>
              <a:t>5/7/2024</a:t>
            </a:fld>
            <a:endParaRPr lang="en-US"/>
          </a:p>
        </p:txBody>
      </p:sp>
      <p:sp>
        <p:nvSpPr>
          <p:cNvPr id="5" name="Footer Placeholder 4">
            <a:extLst>
              <a:ext uri="{FF2B5EF4-FFF2-40B4-BE49-F238E27FC236}">
                <a16:creationId xmlns:a16="http://schemas.microsoft.com/office/drawing/2014/main" id="{599A92DD-B08D-0E66-C2B6-E250ABA0BEE6}"/>
              </a:ext>
            </a:extLst>
          </p:cNvPr>
          <p:cNvSpPr>
            <a:spLocks noGrp="1"/>
          </p:cNvSpPr>
          <p:nvPr>
            <p:ph type="ftr" sz="quarter" idx="11"/>
          </p:nvPr>
        </p:nvSpPr>
        <p:spPr/>
        <p:txBody>
          <a:bodyPr/>
          <a:lstStyle/>
          <a:p>
            <a:r>
              <a:rPr lang="en-US"/>
              <a:t>B.Tech, EEE Dept, MACE</a:t>
            </a:r>
          </a:p>
        </p:txBody>
      </p:sp>
      <p:sp>
        <p:nvSpPr>
          <p:cNvPr id="7" name="TextBox 6">
            <a:extLst>
              <a:ext uri="{FF2B5EF4-FFF2-40B4-BE49-F238E27FC236}">
                <a16:creationId xmlns:a16="http://schemas.microsoft.com/office/drawing/2014/main" id="{F31E652F-404B-A61C-FBCD-18355146C59E}"/>
              </a:ext>
            </a:extLst>
          </p:cNvPr>
          <p:cNvSpPr txBox="1"/>
          <p:nvPr/>
        </p:nvSpPr>
        <p:spPr>
          <a:xfrm>
            <a:off x="5003242" y="5856443"/>
            <a:ext cx="4572002" cy="369332"/>
          </a:xfrm>
          <a:prstGeom prst="rect">
            <a:avLst/>
          </a:prstGeom>
          <a:noFill/>
        </p:spPr>
        <p:txBody>
          <a:bodyPr wrap="square" rtlCol="0">
            <a:spAutoFit/>
          </a:bodyPr>
          <a:lstStyle/>
          <a:p>
            <a:r>
              <a:rPr lang="en-US" dirty="0"/>
              <a:t>Fig 1: Block Diagram</a:t>
            </a:r>
            <a:endParaRPr lang="en-IN" dirty="0"/>
          </a:p>
        </p:txBody>
      </p:sp>
      <p:sp>
        <p:nvSpPr>
          <p:cNvPr id="3" name="Slide Number Placeholder 2">
            <a:extLst>
              <a:ext uri="{FF2B5EF4-FFF2-40B4-BE49-F238E27FC236}">
                <a16:creationId xmlns:a16="http://schemas.microsoft.com/office/drawing/2014/main" id="{C4927FFD-BC35-C158-993C-1530CFFE5B85}"/>
              </a:ext>
            </a:extLst>
          </p:cNvPr>
          <p:cNvSpPr>
            <a:spLocks noGrp="1"/>
          </p:cNvSpPr>
          <p:nvPr>
            <p:ph type="sldNum" sz="quarter" idx="12"/>
          </p:nvPr>
        </p:nvSpPr>
        <p:spPr/>
        <p:txBody>
          <a:bodyPr/>
          <a:lstStyle/>
          <a:p>
            <a:fld id="{FD0E0D11-6D28-4573-BBD2-EA5772F669FA}" type="slidenum">
              <a:rPr lang="en-US" smtClean="0"/>
              <a:t>6</a:t>
            </a:fld>
            <a:endParaRPr lang="en-US"/>
          </a:p>
        </p:txBody>
      </p:sp>
      <p:sp>
        <p:nvSpPr>
          <p:cNvPr id="8" name="TextBox 7">
            <a:extLst>
              <a:ext uri="{FF2B5EF4-FFF2-40B4-BE49-F238E27FC236}">
                <a16:creationId xmlns:a16="http://schemas.microsoft.com/office/drawing/2014/main" id="{8F130D10-3308-0E44-DD63-F48BDAFCDEE4}"/>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pic>
        <p:nvPicPr>
          <p:cNvPr id="12" name="Content Placeholder 11">
            <a:extLst>
              <a:ext uri="{FF2B5EF4-FFF2-40B4-BE49-F238E27FC236}">
                <a16:creationId xmlns:a16="http://schemas.microsoft.com/office/drawing/2014/main" id="{BA7F6723-AE22-451C-9DFE-AF3EF6A2D6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55"/>
          <a:stretch/>
        </p:blipFill>
        <p:spPr>
          <a:xfrm>
            <a:off x="838200" y="1303294"/>
            <a:ext cx="8750634" cy="4553149"/>
          </a:xfrm>
        </p:spPr>
      </p:pic>
    </p:spTree>
    <p:extLst>
      <p:ext uri="{BB962C8B-B14F-4D97-AF65-F5344CB8AC3E}">
        <p14:creationId xmlns:p14="http://schemas.microsoft.com/office/powerpoint/2010/main" val="240664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0F0B-8BFB-4D4E-9989-1941A48643E1}"/>
              </a:ext>
            </a:extLst>
          </p:cNvPr>
          <p:cNvSpPr>
            <a:spLocks noGrp="1"/>
          </p:cNvSpPr>
          <p:nvPr>
            <p:ph type="title"/>
          </p:nvPr>
        </p:nvSpPr>
        <p:spPr/>
        <p:txBody>
          <a:bodyPr>
            <a:normAutofit/>
          </a:bodyPr>
          <a:lstStyle/>
          <a:p>
            <a:pPr algn="ctr"/>
            <a:r>
              <a:rPr lang="en-US" sz="4000" b="1" dirty="0">
                <a:latin typeface="+mn-lt"/>
              </a:rPr>
              <a:t>Methodology</a:t>
            </a:r>
          </a:p>
        </p:txBody>
      </p:sp>
      <p:sp>
        <p:nvSpPr>
          <p:cNvPr id="3" name="Content Placeholder 2">
            <a:extLst>
              <a:ext uri="{FF2B5EF4-FFF2-40B4-BE49-F238E27FC236}">
                <a16:creationId xmlns:a16="http://schemas.microsoft.com/office/drawing/2014/main" id="{EAA4CFE6-F4EC-422E-ACE1-09E55F2BCFD0}"/>
              </a:ext>
            </a:extLst>
          </p:cNvPr>
          <p:cNvSpPr>
            <a:spLocks noGrp="1"/>
          </p:cNvSpPr>
          <p:nvPr>
            <p:ph idx="1"/>
          </p:nvPr>
        </p:nvSpPr>
        <p:spPr>
          <a:xfrm>
            <a:off x="838200" y="1495686"/>
            <a:ext cx="10515600" cy="4351338"/>
          </a:xfrm>
        </p:spPr>
        <p:txBody>
          <a:bodyPr/>
          <a:lstStyle/>
          <a:p>
            <a:pPr>
              <a:buClr>
                <a:srgbClr val="FF0000"/>
              </a:buClr>
              <a:buFont typeface="Wingdings" panose="05000000000000000000" pitchFamily="2" charset="2"/>
              <a:buChar char="v"/>
            </a:pPr>
            <a:r>
              <a:rPr lang="en-US" dirty="0"/>
              <a:t>Data Collection and Optimization</a:t>
            </a:r>
          </a:p>
          <a:p>
            <a:pPr>
              <a:buClr>
                <a:srgbClr val="FF0000"/>
              </a:buClr>
              <a:buFont typeface="Wingdings" panose="05000000000000000000" pitchFamily="2" charset="2"/>
              <a:buChar char="v"/>
            </a:pPr>
            <a:r>
              <a:rPr lang="en-US" dirty="0"/>
              <a:t>Data Analysis in MS Excel</a:t>
            </a:r>
          </a:p>
          <a:p>
            <a:pPr>
              <a:buClr>
                <a:srgbClr val="FF0000"/>
              </a:buClr>
              <a:buFont typeface="Wingdings" panose="05000000000000000000" pitchFamily="2" charset="2"/>
              <a:buChar char="v"/>
            </a:pPr>
            <a:r>
              <a:rPr lang="en-US" dirty="0"/>
              <a:t>Binary Operation using MS Excel</a:t>
            </a:r>
          </a:p>
          <a:p>
            <a:pPr>
              <a:buClr>
                <a:srgbClr val="FF0000"/>
              </a:buClr>
              <a:buFont typeface="Wingdings" panose="05000000000000000000" pitchFamily="2" charset="2"/>
              <a:buChar char="v"/>
            </a:pPr>
            <a:r>
              <a:rPr lang="en-US" dirty="0"/>
              <a:t>Model Selection and Training</a:t>
            </a:r>
          </a:p>
          <a:p>
            <a:pPr>
              <a:buClr>
                <a:srgbClr val="FF0000"/>
              </a:buClr>
              <a:buFont typeface="Wingdings" panose="05000000000000000000" pitchFamily="2" charset="2"/>
              <a:buChar char="v"/>
            </a:pPr>
            <a:r>
              <a:rPr lang="en-US" dirty="0"/>
              <a:t>Model Evaluation</a:t>
            </a:r>
          </a:p>
          <a:p>
            <a:pPr>
              <a:buClr>
                <a:srgbClr val="FF0000"/>
              </a:buClr>
              <a:buFont typeface="Wingdings" panose="05000000000000000000" pitchFamily="2" charset="2"/>
              <a:buChar char="v"/>
            </a:pPr>
            <a:r>
              <a:rPr lang="en-US" dirty="0"/>
              <a:t>Create regular reports</a:t>
            </a:r>
          </a:p>
          <a:p>
            <a:pPr>
              <a:buClr>
                <a:srgbClr val="FF0000"/>
              </a:buClr>
              <a:buFont typeface="Wingdings" panose="05000000000000000000" pitchFamily="2" charset="2"/>
              <a:buChar char="v"/>
            </a:pPr>
            <a:endParaRPr lang="en-US" dirty="0"/>
          </a:p>
          <a:p>
            <a:pPr>
              <a:buClr>
                <a:srgbClr val="FF0000"/>
              </a:buClr>
              <a:buFont typeface="Wingdings" panose="05000000000000000000" pitchFamily="2" charset="2"/>
              <a:buChar char="v"/>
            </a:pPr>
            <a:endParaRPr lang="en-US" dirty="0"/>
          </a:p>
        </p:txBody>
      </p:sp>
      <p:sp>
        <p:nvSpPr>
          <p:cNvPr id="8" name="Arrow: Down 7">
            <a:extLst>
              <a:ext uri="{FF2B5EF4-FFF2-40B4-BE49-F238E27FC236}">
                <a16:creationId xmlns:a16="http://schemas.microsoft.com/office/drawing/2014/main" id="{3786FA03-16E4-4F71-AA73-BC9E029735B7}"/>
              </a:ext>
            </a:extLst>
          </p:cNvPr>
          <p:cNvSpPr/>
          <p:nvPr/>
        </p:nvSpPr>
        <p:spPr>
          <a:xfrm>
            <a:off x="9191133" y="1690688"/>
            <a:ext cx="1206631" cy="34657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526D65B-327E-4ABE-9977-2680AFD6AC08}"/>
              </a:ext>
            </a:extLst>
          </p:cNvPr>
          <p:cNvSpPr>
            <a:spLocks noGrp="1"/>
          </p:cNvSpPr>
          <p:nvPr>
            <p:ph type="dt" sz="half" idx="10"/>
          </p:nvPr>
        </p:nvSpPr>
        <p:spPr/>
        <p:txBody>
          <a:bodyPr/>
          <a:lstStyle/>
          <a:p>
            <a:fld id="{D4759BAD-FE03-419A-862F-38546BB98B55}" type="datetime1">
              <a:rPr lang="en-US" smtClean="0"/>
              <a:t>5/7/2024</a:t>
            </a:fld>
            <a:endParaRPr lang="en-US"/>
          </a:p>
        </p:txBody>
      </p:sp>
      <p:sp>
        <p:nvSpPr>
          <p:cNvPr id="9" name="TextBox 8">
            <a:extLst>
              <a:ext uri="{FF2B5EF4-FFF2-40B4-BE49-F238E27FC236}">
                <a16:creationId xmlns:a16="http://schemas.microsoft.com/office/drawing/2014/main" id="{6F5B30A6-4B93-4CA2-8FB7-29E3F4CD012E}"/>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
        <p:nvSpPr>
          <p:cNvPr id="6" name="Footer Placeholder 5">
            <a:extLst>
              <a:ext uri="{FF2B5EF4-FFF2-40B4-BE49-F238E27FC236}">
                <a16:creationId xmlns:a16="http://schemas.microsoft.com/office/drawing/2014/main" id="{58DA32D4-512F-4271-9EBA-3D5F64DFC537}"/>
              </a:ext>
            </a:extLst>
          </p:cNvPr>
          <p:cNvSpPr>
            <a:spLocks noGrp="1"/>
          </p:cNvSpPr>
          <p:nvPr>
            <p:ph type="ftr" sz="quarter" idx="11"/>
          </p:nvPr>
        </p:nvSpPr>
        <p:spPr/>
        <p:txBody>
          <a:bodyPr/>
          <a:lstStyle/>
          <a:p>
            <a:r>
              <a:rPr lang="en-US"/>
              <a:t>B.Tech, EEE Dept, MACE</a:t>
            </a:r>
          </a:p>
        </p:txBody>
      </p:sp>
      <p:sp>
        <p:nvSpPr>
          <p:cNvPr id="5" name="Slide Number Placeholder 4">
            <a:extLst>
              <a:ext uri="{FF2B5EF4-FFF2-40B4-BE49-F238E27FC236}">
                <a16:creationId xmlns:a16="http://schemas.microsoft.com/office/drawing/2014/main" id="{43FDAA04-790E-2417-9C92-48356293146F}"/>
              </a:ext>
            </a:extLst>
          </p:cNvPr>
          <p:cNvSpPr>
            <a:spLocks noGrp="1"/>
          </p:cNvSpPr>
          <p:nvPr>
            <p:ph type="sldNum" sz="quarter" idx="12"/>
          </p:nvPr>
        </p:nvSpPr>
        <p:spPr/>
        <p:txBody>
          <a:bodyPr/>
          <a:lstStyle/>
          <a:p>
            <a:fld id="{FD0E0D11-6D28-4573-BBD2-EA5772F669FA}" type="slidenum">
              <a:rPr lang="en-US" smtClean="0"/>
              <a:t>7</a:t>
            </a:fld>
            <a:endParaRPr lang="en-US"/>
          </a:p>
        </p:txBody>
      </p:sp>
    </p:spTree>
    <p:extLst>
      <p:ext uri="{BB962C8B-B14F-4D97-AF65-F5344CB8AC3E}">
        <p14:creationId xmlns:p14="http://schemas.microsoft.com/office/powerpoint/2010/main" val="2241888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Clr>
                <a:srgbClr val="FF0000"/>
              </a:buClr>
              <a:buFont typeface="Wingdings" panose="05000000000000000000" pitchFamily="2" charset="2"/>
              <a:buChar char="v"/>
            </a:pPr>
            <a:r>
              <a:rPr lang="en-IN" dirty="0"/>
              <a:t>Compressors should work in a specific range of its full load capacity</a:t>
            </a:r>
          </a:p>
          <a:p>
            <a:pPr>
              <a:buClr>
                <a:srgbClr val="FF0000"/>
              </a:buClr>
              <a:buFont typeface="Wingdings" panose="05000000000000000000" pitchFamily="2" charset="2"/>
              <a:buChar char="v"/>
            </a:pPr>
            <a:r>
              <a:rPr lang="en-IN" dirty="0"/>
              <a:t>4 compressors of 60 kWh rating and 1 of 100kWh rating are used </a:t>
            </a:r>
          </a:p>
          <a:p>
            <a:pPr>
              <a:buClr>
                <a:srgbClr val="FF0000"/>
              </a:buClr>
              <a:buFont typeface="Wingdings" panose="05000000000000000000" pitchFamily="2" charset="2"/>
              <a:buChar char="v"/>
            </a:pPr>
            <a:r>
              <a:rPr lang="en-IN" dirty="0"/>
              <a:t>Compressors should operate above 85% of its full load for maximum  efficiency</a:t>
            </a:r>
          </a:p>
          <a:p>
            <a:pPr>
              <a:buClr>
                <a:srgbClr val="FF0000"/>
              </a:buClr>
              <a:buFont typeface="Wingdings" panose="05000000000000000000" pitchFamily="2" charset="2"/>
              <a:buChar char="v"/>
            </a:pPr>
            <a:r>
              <a:rPr lang="en-IN" dirty="0"/>
              <a:t>60kWh compressor should operate in the range between 51-60 kWh</a:t>
            </a:r>
          </a:p>
          <a:p>
            <a:pPr>
              <a:buClr>
                <a:srgbClr val="FF0000"/>
              </a:buClr>
              <a:buFont typeface="Wingdings" panose="05000000000000000000" pitchFamily="2" charset="2"/>
              <a:buChar char="v"/>
            </a:pPr>
            <a:r>
              <a:rPr lang="en-IN" dirty="0"/>
              <a:t>100kWh compressor </a:t>
            </a:r>
            <a:r>
              <a:rPr lang="en-IN"/>
              <a:t>should operate </a:t>
            </a:r>
            <a:r>
              <a:rPr lang="en-IN" dirty="0"/>
              <a:t>in the range between 85-100 kWh</a:t>
            </a:r>
          </a:p>
        </p:txBody>
      </p:sp>
      <p:sp>
        <p:nvSpPr>
          <p:cNvPr id="4" name="Date Placeholder 3"/>
          <p:cNvSpPr>
            <a:spLocks noGrp="1"/>
          </p:cNvSpPr>
          <p:nvPr>
            <p:ph type="dt" sz="half" idx="10"/>
          </p:nvPr>
        </p:nvSpPr>
        <p:spPr/>
        <p:txBody>
          <a:bodyPr/>
          <a:lstStyle/>
          <a:p>
            <a:fld id="{C578EF31-5212-49D5-8D28-1FB789607B99}" type="datetime1">
              <a:rPr lang="en-US" smtClean="0"/>
              <a:t>5/7/2024</a:t>
            </a:fld>
            <a:endParaRPr lang="en-US"/>
          </a:p>
        </p:txBody>
      </p:sp>
      <p:sp>
        <p:nvSpPr>
          <p:cNvPr id="5" name="Footer Placeholder 4"/>
          <p:cNvSpPr>
            <a:spLocks noGrp="1"/>
          </p:cNvSpPr>
          <p:nvPr>
            <p:ph type="ftr" sz="quarter" idx="11"/>
          </p:nvPr>
        </p:nvSpPr>
        <p:spPr/>
        <p:txBody>
          <a:bodyPr/>
          <a:lstStyle/>
          <a:p>
            <a:r>
              <a:rPr lang="en-US"/>
              <a:t>B.Tech, EEE Dept, MACE</a:t>
            </a:r>
          </a:p>
        </p:txBody>
      </p:sp>
      <p:sp>
        <p:nvSpPr>
          <p:cNvPr id="6" name="Slide Number Placeholder 5"/>
          <p:cNvSpPr>
            <a:spLocks noGrp="1"/>
          </p:cNvSpPr>
          <p:nvPr>
            <p:ph type="sldNum" sz="quarter" idx="12"/>
          </p:nvPr>
        </p:nvSpPr>
        <p:spPr/>
        <p:txBody>
          <a:bodyPr/>
          <a:lstStyle/>
          <a:p>
            <a:fld id="{FD0E0D11-6D28-4573-BBD2-EA5772F669FA}" type="slidenum">
              <a:rPr lang="en-US" smtClean="0"/>
              <a:t>8</a:t>
            </a:fld>
            <a:endParaRPr lang="en-US"/>
          </a:p>
        </p:txBody>
      </p:sp>
      <p:sp>
        <p:nvSpPr>
          <p:cNvPr id="7" name="Title 1">
            <a:extLst>
              <a:ext uri="{FF2B5EF4-FFF2-40B4-BE49-F238E27FC236}">
                <a16:creationId xmlns:a16="http://schemas.microsoft.com/office/drawing/2014/main" id="{68C74A1F-8CE2-76E6-B703-31D9D35833CF}"/>
              </a:ext>
            </a:extLst>
          </p:cNvPr>
          <p:cNvSpPr>
            <a:spLocks noGrp="1"/>
          </p:cNvSpPr>
          <p:nvPr>
            <p:ph type="title"/>
          </p:nvPr>
        </p:nvSpPr>
        <p:spPr>
          <a:xfrm>
            <a:off x="838200" y="365125"/>
            <a:ext cx="10515600" cy="1325563"/>
          </a:xfrm>
        </p:spPr>
        <p:txBody>
          <a:bodyPr>
            <a:normAutofit/>
          </a:bodyPr>
          <a:lstStyle/>
          <a:p>
            <a:pPr algn="ctr"/>
            <a:r>
              <a:rPr lang="en-IN" sz="4000" b="1" dirty="0">
                <a:latin typeface="+mn-lt"/>
              </a:rPr>
              <a:t>Part load efficiency reduction  </a:t>
            </a:r>
          </a:p>
        </p:txBody>
      </p:sp>
      <p:sp>
        <p:nvSpPr>
          <p:cNvPr id="8" name="TextBox 7">
            <a:extLst>
              <a:ext uri="{FF2B5EF4-FFF2-40B4-BE49-F238E27FC236}">
                <a16:creationId xmlns:a16="http://schemas.microsoft.com/office/drawing/2014/main" id="{2B63C04D-F40E-5679-AB64-7B1EB47564E5}"/>
              </a:ext>
            </a:extLst>
          </p:cNvPr>
          <p:cNvSpPr txBox="1"/>
          <p:nvPr/>
        </p:nvSpPr>
        <p:spPr>
          <a:xfrm>
            <a:off x="6513922" y="0"/>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spTree>
    <p:extLst>
      <p:ext uri="{BB962C8B-B14F-4D97-AF65-F5344CB8AC3E}">
        <p14:creationId xmlns:p14="http://schemas.microsoft.com/office/powerpoint/2010/main" val="1436715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4A1F-8CE2-76E6-B703-31D9D35833CF}"/>
              </a:ext>
            </a:extLst>
          </p:cNvPr>
          <p:cNvSpPr>
            <a:spLocks noGrp="1"/>
          </p:cNvSpPr>
          <p:nvPr>
            <p:ph type="title"/>
          </p:nvPr>
        </p:nvSpPr>
        <p:spPr/>
        <p:txBody>
          <a:bodyPr>
            <a:normAutofit/>
          </a:bodyPr>
          <a:lstStyle/>
          <a:p>
            <a:r>
              <a:rPr lang="en-US" sz="4000" b="1" dirty="0">
                <a:latin typeface="+mn-lt"/>
              </a:rPr>
              <a:t>         Constraints Added for Optimization  </a:t>
            </a:r>
            <a:endParaRPr lang="en-IN" sz="4000" b="1" dirty="0">
              <a:latin typeface="+mn-lt"/>
            </a:endParaRPr>
          </a:p>
        </p:txBody>
      </p:sp>
      <p:pic>
        <p:nvPicPr>
          <p:cNvPr id="6" name="Content Placeholder 5">
            <a:extLst>
              <a:ext uri="{FF2B5EF4-FFF2-40B4-BE49-F238E27FC236}">
                <a16:creationId xmlns:a16="http://schemas.microsoft.com/office/drawing/2014/main" id="{168508C5-C264-2C14-12BB-06B2466FFA8A}"/>
              </a:ext>
            </a:extLst>
          </p:cNvPr>
          <p:cNvPicPr>
            <a:picLocks noGrp="1" noChangeAspect="1"/>
          </p:cNvPicPr>
          <p:nvPr>
            <p:ph idx="1"/>
          </p:nvPr>
        </p:nvPicPr>
        <p:blipFill>
          <a:blip r:embed="rId2"/>
          <a:stretch>
            <a:fillRect/>
          </a:stretch>
        </p:blipFill>
        <p:spPr>
          <a:xfrm>
            <a:off x="2323638" y="1686414"/>
            <a:ext cx="7304498" cy="3820854"/>
          </a:xfrm>
          <a:prstGeom prst="rect">
            <a:avLst/>
          </a:prstGeom>
        </p:spPr>
      </p:pic>
      <p:sp>
        <p:nvSpPr>
          <p:cNvPr id="4" name="Date Placeholder 3">
            <a:extLst>
              <a:ext uri="{FF2B5EF4-FFF2-40B4-BE49-F238E27FC236}">
                <a16:creationId xmlns:a16="http://schemas.microsoft.com/office/drawing/2014/main" id="{2F43D3B2-513E-16D1-0474-EFB2F68290BF}"/>
              </a:ext>
            </a:extLst>
          </p:cNvPr>
          <p:cNvSpPr>
            <a:spLocks noGrp="1"/>
          </p:cNvSpPr>
          <p:nvPr>
            <p:ph type="dt" sz="half" idx="10"/>
          </p:nvPr>
        </p:nvSpPr>
        <p:spPr/>
        <p:txBody>
          <a:bodyPr/>
          <a:lstStyle/>
          <a:p>
            <a:fld id="{65F0B675-A946-4CAF-BF2F-6E3FFC4B1DE6}" type="datetime1">
              <a:rPr lang="en-US" smtClean="0"/>
              <a:t>5/7/2024</a:t>
            </a:fld>
            <a:endParaRPr lang="en-US" dirty="0"/>
          </a:p>
        </p:txBody>
      </p:sp>
      <p:sp>
        <p:nvSpPr>
          <p:cNvPr id="5" name="Footer Placeholder 4">
            <a:extLst>
              <a:ext uri="{FF2B5EF4-FFF2-40B4-BE49-F238E27FC236}">
                <a16:creationId xmlns:a16="http://schemas.microsoft.com/office/drawing/2014/main" id="{FE88706A-6CB4-8F4D-EDF4-7B77405E9ECB}"/>
              </a:ext>
            </a:extLst>
          </p:cNvPr>
          <p:cNvSpPr>
            <a:spLocks noGrp="1"/>
          </p:cNvSpPr>
          <p:nvPr>
            <p:ph type="ftr" sz="quarter" idx="11"/>
          </p:nvPr>
        </p:nvSpPr>
        <p:spPr/>
        <p:txBody>
          <a:bodyPr/>
          <a:lstStyle/>
          <a:p>
            <a:r>
              <a:rPr lang="en-US"/>
              <a:t>B.Tech, EEE Dept, MACE</a:t>
            </a:r>
          </a:p>
        </p:txBody>
      </p:sp>
      <p:sp>
        <p:nvSpPr>
          <p:cNvPr id="7" name="TextBox 6">
            <a:extLst>
              <a:ext uri="{FF2B5EF4-FFF2-40B4-BE49-F238E27FC236}">
                <a16:creationId xmlns:a16="http://schemas.microsoft.com/office/drawing/2014/main" id="{25783D57-F269-4D84-851A-E80A553CCDA3}"/>
              </a:ext>
            </a:extLst>
          </p:cNvPr>
          <p:cNvSpPr txBox="1"/>
          <p:nvPr/>
        </p:nvSpPr>
        <p:spPr>
          <a:xfrm>
            <a:off x="4354189" y="5660268"/>
            <a:ext cx="4572002" cy="369332"/>
          </a:xfrm>
          <a:prstGeom prst="rect">
            <a:avLst/>
          </a:prstGeom>
          <a:noFill/>
        </p:spPr>
        <p:txBody>
          <a:bodyPr wrap="square" rtlCol="0">
            <a:spAutoFit/>
          </a:bodyPr>
          <a:lstStyle/>
          <a:p>
            <a:r>
              <a:rPr lang="en-US" dirty="0"/>
              <a:t>Fig 2: Constraints added in Excel</a:t>
            </a:r>
            <a:endParaRPr lang="en-IN" dirty="0"/>
          </a:p>
        </p:txBody>
      </p:sp>
      <p:sp>
        <p:nvSpPr>
          <p:cNvPr id="3" name="Slide Number Placeholder 2">
            <a:extLst>
              <a:ext uri="{FF2B5EF4-FFF2-40B4-BE49-F238E27FC236}">
                <a16:creationId xmlns:a16="http://schemas.microsoft.com/office/drawing/2014/main" id="{20B118C2-FB6F-51F5-EFC4-140A90B44915}"/>
              </a:ext>
            </a:extLst>
          </p:cNvPr>
          <p:cNvSpPr>
            <a:spLocks noGrp="1"/>
          </p:cNvSpPr>
          <p:nvPr>
            <p:ph type="sldNum" sz="quarter" idx="12"/>
          </p:nvPr>
        </p:nvSpPr>
        <p:spPr/>
        <p:txBody>
          <a:bodyPr/>
          <a:lstStyle/>
          <a:p>
            <a:fld id="{FD0E0D11-6D28-4573-BBD2-EA5772F669FA}" type="slidenum">
              <a:rPr lang="en-US" smtClean="0"/>
              <a:t>9</a:t>
            </a:fld>
            <a:endParaRPr lang="en-US"/>
          </a:p>
        </p:txBody>
      </p:sp>
      <p:sp>
        <p:nvSpPr>
          <p:cNvPr id="8" name="TextBox 7">
            <a:extLst>
              <a:ext uri="{FF2B5EF4-FFF2-40B4-BE49-F238E27FC236}">
                <a16:creationId xmlns:a16="http://schemas.microsoft.com/office/drawing/2014/main" id="{2B63C04D-F40E-5679-AB64-7B1EB47564E5}"/>
              </a:ext>
            </a:extLst>
          </p:cNvPr>
          <p:cNvSpPr txBox="1"/>
          <p:nvPr/>
        </p:nvSpPr>
        <p:spPr>
          <a:xfrm>
            <a:off x="6513922" y="-8092"/>
            <a:ext cx="5696001" cy="307777"/>
          </a:xfrm>
          <a:prstGeom prst="rect">
            <a:avLst/>
          </a:prstGeom>
          <a:noFill/>
        </p:spPr>
        <p:txBody>
          <a:bodyPr wrap="square" rtlCol="0">
            <a:spAutoFit/>
          </a:bodyPr>
          <a:lstStyle/>
          <a:p>
            <a:pPr algn="ctr"/>
            <a:r>
              <a:rPr lang="en-US" sz="1400" dirty="0">
                <a:solidFill>
                  <a:schemeClr val="bg1">
                    <a:lumMod val="50000"/>
                  </a:schemeClr>
                </a:solidFill>
              </a:rPr>
              <a:t>Enhancing Air Compressor Efficiency in Industry Through ML</a:t>
            </a:r>
          </a:p>
        </p:txBody>
      </p:sp>
      <p:cxnSp>
        <p:nvCxnSpPr>
          <p:cNvPr id="10" name="Straight Arrow Connector 9"/>
          <p:cNvCxnSpPr>
            <a:cxnSpLocks/>
          </p:cNvCxnSpPr>
          <p:nvPr/>
        </p:nvCxnSpPr>
        <p:spPr>
          <a:xfrm>
            <a:off x="9514298" y="2290273"/>
            <a:ext cx="7420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1584800" y="3596842"/>
            <a:ext cx="863126"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696481" y="4686424"/>
            <a:ext cx="762002" cy="1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704625" y="4831296"/>
            <a:ext cx="743301" cy="6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0800000" flipV="1">
            <a:off x="1584800" y="3994498"/>
            <a:ext cx="863126" cy="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Left Brace 19"/>
          <p:cNvSpPr/>
          <p:nvPr/>
        </p:nvSpPr>
        <p:spPr>
          <a:xfrm>
            <a:off x="1685925" y="4114800"/>
            <a:ext cx="712469" cy="362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TextBox 21"/>
          <p:cNvSpPr txBox="1"/>
          <p:nvPr/>
        </p:nvSpPr>
        <p:spPr>
          <a:xfrm>
            <a:off x="10256363" y="2105607"/>
            <a:ext cx="1633601" cy="369332"/>
          </a:xfrm>
          <a:prstGeom prst="rect">
            <a:avLst/>
          </a:prstGeom>
          <a:noFill/>
        </p:spPr>
        <p:txBody>
          <a:bodyPr wrap="square" rtlCol="0">
            <a:spAutoFit/>
          </a:bodyPr>
          <a:lstStyle/>
          <a:p>
            <a:r>
              <a:rPr lang="en-IN" dirty="0"/>
              <a:t>Load in kWh</a:t>
            </a:r>
          </a:p>
        </p:txBody>
      </p:sp>
      <p:sp>
        <p:nvSpPr>
          <p:cNvPr id="23" name="TextBox 22"/>
          <p:cNvSpPr txBox="1"/>
          <p:nvPr/>
        </p:nvSpPr>
        <p:spPr>
          <a:xfrm>
            <a:off x="529874" y="3420722"/>
            <a:ext cx="1633601" cy="369332"/>
          </a:xfrm>
          <a:prstGeom prst="rect">
            <a:avLst/>
          </a:prstGeom>
          <a:noFill/>
        </p:spPr>
        <p:txBody>
          <a:bodyPr wrap="square" rtlCol="0">
            <a:spAutoFit/>
          </a:bodyPr>
          <a:lstStyle/>
          <a:p>
            <a:r>
              <a:rPr lang="en-IN" dirty="0"/>
              <a:t>ON/OFF</a:t>
            </a:r>
          </a:p>
        </p:txBody>
      </p:sp>
      <p:sp>
        <p:nvSpPr>
          <p:cNvPr id="24" name="TextBox 23"/>
          <p:cNvSpPr txBox="1"/>
          <p:nvPr/>
        </p:nvSpPr>
        <p:spPr>
          <a:xfrm>
            <a:off x="130646" y="3790054"/>
            <a:ext cx="1647824" cy="369332"/>
          </a:xfrm>
          <a:prstGeom prst="rect">
            <a:avLst/>
          </a:prstGeom>
          <a:noFill/>
        </p:spPr>
        <p:txBody>
          <a:bodyPr wrap="square" rtlCol="0">
            <a:spAutoFit/>
          </a:bodyPr>
          <a:lstStyle/>
          <a:p>
            <a:r>
              <a:rPr lang="en-IN" dirty="0"/>
              <a:t>Rating=60kWh </a:t>
            </a:r>
          </a:p>
        </p:txBody>
      </p:sp>
      <p:sp>
        <p:nvSpPr>
          <p:cNvPr id="25" name="TextBox 24"/>
          <p:cNvSpPr txBox="1"/>
          <p:nvPr/>
        </p:nvSpPr>
        <p:spPr>
          <a:xfrm>
            <a:off x="-16426" y="4111972"/>
            <a:ext cx="1847751" cy="369332"/>
          </a:xfrm>
          <a:prstGeom prst="rect">
            <a:avLst/>
          </a:prstGeom>
          <a:noFill/>
        </p:spPr>
        <p:txBody>
          <a:bodyPr wrap="square" rtlCol="0">
            <a:spAutoFit/>
          </a:bodyPr>
          <a:lstStyle/>
          <a:p>
            <a:r>
              <a:rPr lang="en-IN" dirty="0"/>
              <a:t>Min value of load</a:t>
            </a:r>
          </a:p>
        </p:txBody>
      </p:sp>
      <p:sp>
        <p:nvSpPr>
          <p:cNvPr id="26" name="TextBox 25"/>
          <p:cNvSpPr txBox="1"/>
          <p:nvPr/>
        </p:nvSpPr>
        <p:spPr>
          <a:xfrm>
            <a:off x="17729" y="4465818"/>
            <a:ext cx="1779440" cy="369332"/>
          </a:xfrm>
          <a:prstGeom prst="rect">
            <a:avLst/>
          </a:prstGeom>
          <a:noFill/>
        </p:spPr>
        <p:txBody>
          <a:bodyPr wrap="square" rtlCol="0">
            <a:spAutoFit/>
          </a:bodyPr>
          <a:lstStyle/>
          <a:p>
            <a:r>
              <a:rPr lang="en-IN" dirty="0"/>
              <a:t>Rating = 100kWh</a:t>
            </a:r>
          </a:p>
        </p:txBody>
      </p:sp>
      <p:sp>
        <p:nvSpPr>
          <p:cNvPr id="27" name="TextBox 26"/>
          <p:cNvSpPr txBox="1"/>
          <p:nvPr/>
        </p:nvSpPr>
        <p:spPr>
          <a:xfrm>
            <a:off x="-16426" y="4682448"/>
            <a:ext cx="2041182" cy="369332"/>
          </a:xfrm>
          <a:prstGeom prst="rect">
            <a:avLst/>
          </a:prstGeom>
          <a:noFill/>
        </p:spPr>
        <p:txBody>
          <a:bodyPr wrap="square" rtlCol="0">
            <a:spAutoFit/>
          </a:bodyPr>
          <a:lstStyle/>
          <a:p>
            <a:r>
              <a:rPr lang="en-IN" dirty="0"/>
              <a:t>Min value of load</a:t>
            </a:r>
          </a:p>
        </p:txBody>
      </p:sp>
    </p:spTree>
    <p:extLst>
      <p:ext uri="{BB962C8B-B14F-4D97-AF65-F5344CB8AC3E}">
        <p14:creationId xmlns:p14="http://schemas.microsoft.com/office/powerpoint/2010/main" val="1973698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4982</TotalTime>
  <Words>2633</Words>
  <Application>Microsoft Office PowerPoint</Application>
  <PresentationFormat>Widescreen</PresentationFormat>
  <Paragraphs>415</Paragraphs>
  <Slides>38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Enhancing Air Compressor Efficiency in Industry Through ML</vt:lpstr>
      <vt:lpstr>Contents </vt:lpstr>
      <vt:lpstr>Objectives</vt:lpstr>
      <vt:lpstr>Literature Review</vt:lpstr>
      <vt:lpstr>Literature Review</vt:lpstr>
      <vt:lpstr>Block Diagram</vt:lpstr>
      <vt:lpstr>Methodology</vt:lpstr>
      <vt:lpstr>Part load efficiency reduction  </vt:lpstr>
      <vt:lpstr>         Constraints Added for Optimization  </vt:lpstr>
      <vt:lpstr>         Constraints Added for Optimization  </vt:lpstr>
      <vt:lpstr>Optimization</vt:lpstr>
      <vt:lpstr>Optimization</vt:lpstr>
      <vt:lpstr>Optimization</vt:lpstr>
      <vt:lpstr>Optimization</vt:lpstr>
      <vt:lpstr>Training data for ML</vt:lpstr>
      <vt:lpstr>Training data for ML</vt:lpstr>
      <vt:lpstr>                      Feed-forward Method</vt:lpstr>
      <vt:lpstr>Feed-forward Method</vt:lpstr>
      <vt:lpstr>Feed-forward Method</vt:lpstr>
      <vt:lpstr>ML Modelling and Training</vt:lpstr>
      <vt:lpstr>Flowchart</vt:lpstr>
      <vt:lpstr>FFN ML Model Output</vt:lpstr>
      <vt:lpstr>FFN ML Model Output</vt:lpstr>
      <vt:lpstr>FFN ML Model Output</vt:lpstr>
      <vt:lpstr>FFN ML Model Output</vt:lpstr>
      <vt:lpstr>Components Used</vt:lpstr>
      <vt:lpstr>PowerPoint Presentation</vt:lpstr>
      <vt:lpstr>Components Used</vt:lpstr>
      <vt:lpstr>Hardware</vt:lpstr>
      <vt:lpstr>Hardware</vt:lpstr>
      <vt:lpstr>Results</vt:lpstr>
      <vt:lpstr>PowerPoint Presentation</vt:lpstr>
      <vt:lpstr>Results</vt:lpstr>
      <vt:lpstr>PowerPoint Presentation</vt:lpstr>
      <vt:lpstr>Conclusion</vt:lpstr>
      <vt:lpstr>Journal Submission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Muhammed Ashiqu</cp:lastModifiedBy>
  <cp:revision>245</cp:revision>
  <dcterms:created xsi:type="dcterms:W3CDTF">2023-09-24T14:42:45Z</dcterms:created>
  <dcterms:modified xsi:type="dcterms:W3CDTF">2024-05-08T03:17:16Z</dcterms:modified>
</cp:coreProperties>
</file>